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6" r:id="rId10"/>
    <p:sldId id="295" r:id="rId11"/>
    <p:sldId id="297" r:id="rId12"/>
    <p:sldId id="298" r:id="rId13"/>
    <p:sldId id="299" r:id="rId14"/>
    <p:sldId id="301" r:id="rId15"/>
    <p:sldId id="303" r:id="rId16"/>
    <p:sldId id="300" r:id="rId17"/>
    <p:sldId id="302" r:id="rId18"/>
    <p:sldId id="304" r:id="rId1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1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3974" autoAdjust="0"/>
  </p:normalViewPr>
  <p:slideViewPr>
    <p:cSldViewPr snapToGrid="0">
      <p:cViewPr varScale="1">
        <p:scale>
          <a:sx n="67" d="100"/>
          <a:sy n="67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embed/04f0bc2f1fc24d94a2f60d37b409cc75?themeId=0&amp;templateId=10'%20frameborder='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www.e-sfera.hr/dodatni-digitalni-sadrzaji/2cbc86e8-762c-4936-aba1-fff3ae7641fb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www.e-sfera.hr/dodatni-digitalni-sadrzaji/63d6faea-8e63-40e5-a374-d8f9eff3a5c7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www.e-sfera.hr/dodatni-digitalni-sadrzaji/2cbc86e8-762c-4936-aba1-fff3ae7641fb/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1838" y="433750"/>
            <a:ext cx="9070190" cy="2541775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2: Home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where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>
                <a:solidFill>
                  <a:srgbClr val="FF0000"/>
                </a:solidFill>
              </a:rPr>
              <a:t> </a:t>
            </a:r>
            <a:r>
              <a:rPr lang="hr-HR" sz="6600" b="1" dirty="0" smtClean="0">
                <a:solidFill>
                  <a:srgbClr val="FF0000"/>
                </a:solidFill>
              </a:rPr>
              <a:t>           </a:t>
            </a:r>
            <a:r>
              <a:rPr lang="hr-HR" sz="6600" b="1" dirty="0" err="1" smtClean="0">
                <a:solidFill>
                  <a:srgbClr val="FF0000"/>
                </a:solidFill>
              </a:rPr>
              <a:t>heart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err="1" smtClean="0"/>
              <a:t>Kira’s</a:t>
            </a:r>
            <a:r>
              <a:rPr lang="hr-HR" sz="6600" dirty="0" smtClean="0"/>
              <a:t> </a:t>
            </a:r>
            <a:r>
              <a:rPr lang="hr-HR" sz="6600" dirty="0" err="1" smtClean="0"/>
              <a:t>house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613"/>
            <a:ext cx="7492621" cy="36211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753" y="3630304"/>
            <a:ext cx="7650260" cy="32276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35238" y="1525230"/>
            <a:ext cx="1378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watches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7330" y="1462697"/>
            <a:ext cx="1378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brushes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3323" y="1514900"/>
            <a:ext cx="1378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chairs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53655" y="2089269"/>
            <a:ext cx="1378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dogs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74807" y="2191643"/>
            <a:ext cx="1635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tomatoes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35328" y="2714275"/>
            <a:ext cx="227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bookshelves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3758" y="2653308"/>
            <a:ext cx="1378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sinks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9388" y="4494227"/>
            <a:ext cx="782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dog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63022" y="4494226"/>
            <a:ext cx="1043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chair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1744" y="5358148"/>
            <a:ext cx="782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box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04863" y="4494226"/>
            <a:ext cx="2868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bookshelf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46550" y="5319436"/>
            <a:ext cx="1153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watch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01443" y="6043344"/>
            <a:ext cx="782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sink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04863" y="6066269"/>
            <a:ext cx="101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brush</a:t>
            </a:r>
            <a:endParaRPr lang="hr-H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8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38233" y="1334695"/>
            <a:ext cx="64553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Which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nouns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plural </a:t>
            </a:r>
            <a:r>
              <a:rPr lang="hr-HR" sz="2600" dirty="0" err="1" smtClean="0"/>
              <a:t>finish</a:t>
            </a:r>
            <a:r>
              <a:rPr lang="hr-HR" sz="2600" dirty="0" smtClean="0"/>
              <a:t> </a:t>
            </a:r>
            <a:r>
              <a:rPr lang="hr-HR" sz="2600" dirty="0" err="1" smtClean="0"/>
              <a:t>with</a:t>
            </a:r>
            <a:r>
              <a:rPr lang="hr-HR" sz="2600" dirty="0" smtClean="0"/>
              <a:t> ”-s”?</a:t>
            </a:r>
            <a:endParaRPr lang="hr-HR" sz="2600" i="1" dirty="0" smtClean="0"/>
          </a:p>
          <a:p>
            <a:r>
              <a:rPr lang="hr-HR" sz="2600" i="1" dirty="0" smtClean="0"/>
              <a:t>Koje imenice u množini završavaju na „-s”?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38233" y="2496719"/>
            <a:ext cx="953978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Most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nouns</a:t>
            </a:r>
            <a:r>
              <a:rPr lang="hr-HR" sz="2600" dirty="0" smtClean="0"/>
              <a:t> </a:t>
            </a:r>
            <a:r>
              <a:rPr lang="hr-HR" sz="2600" dirty="0" err="1" smtClean="0"/>
              <a:t>which</a:t>
            </a:r>
            <a:r>
              <a:rPr lang="hr-HR" sz="2600" dirty="0" smtClean="0"/>
              <a:t> </a:t>
            </a:r>
            <a:r>
              <a:rPr lang="hr-HR" sz="2600" dirty="0" err="1" smtClean="0"/>
              <a:t>end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a </a:t>
            </a:r>
            <a:r>
              <a:rPr lang="hr-HR" sz="2600" dirty="0" err="1" smtClean="0"/>
              <a:t>consonant</a:t>
            </a:r>
            <a:r>
              <a:rPr lang="hr-HR" sz="2600" dirty="0"/>
              <a:t>:</a:t>
            </a:r>
            <a:endParaRPr lang="hr-HR" sz="2600" dirty="0" smtClean="0"/>
          </a:p>
          <a:p>
            <a:r>
              <a:rPr lang="hr-HR" sz="2600" i="1" dirty="0" smtClean="0"/>
              <a:t>Većina imenica koje završavaju </a:t>
            </a:r>
            <a:r>
              <a:rPr lang="hr-HR" sz="2600" i="1" dirty="0" smtClean="0"/>
              <a:t>suglasnikom</a:t>
            </a:r>
            <a:r>
              <a:rPr lang="hr-HR" sz="2600" i="1" dirty="0" smtClean="0"/>
              <a:t>:</a:t>
            </a:r>
          </a:p>
          <a:p>
            <a:endParaRPr lang="hr-HR" sz="2600" i="1" dirty="0" smtClean="0"/>
          </a:p>
          <a:p>
            <a:r>
              <a:rPr lang="hr-HR" sz="2600" i="1" dirty="0" smtClean="0"/>
              <a:t>                           </a:t>
            </a:r>
            <a:r>
              <a:rPr lang="hr-HR" sz="2600" dirty="0" err="1" smtClean="0"/>
              <a:t>boo</a:t>
            </a:r>
            <a:r>
              <a:rPr lang="hr-HR" sz="2600" dirty="0" err="1" smtClean="0">
                <a:solidFill>
                  <a:srgbClr val="FF0000"/>
                </a:solidFill>
              </a:rPr>
              <a:t>k</a:t>
            </a:r>
            <a:r>
              <a:rPr lang="hr-HR" sz="2600" dirty="0" smtClean="0"/>
              <a:t> </a:t>
            </a:r>
            <a:r>
              <a:rPr lang="hr-HR" sz="2600" dirty="0" smtClean="0">
                <a:sym typeface="Wingdings" panose="05000000000000000000" pitchFamily="2" charset="2"/>
              </a:rPr>
              <a:t> </a:t>
            </a:r>
            <a:r>
              <a:rPr lang="hr-HR" sz="2600" dirty="0" err="1" smtClean="0">
                <a:sym typeface="Wingdings" panose="05000000000000000000" pitchFamily="2" charset="2"/>
              </a:rPr>
              <a:t>boo</a:t>
            </a:r>
            <a:r>
              <a:rPr lang="hr-HR" sz="2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</a:t>
            </a:r>
            <a:r>
              <a:rPr lang="hr-HR" sz="2600" b="1" dirty="0" err="1" smtClean="0">
                <a:sym typeface="Wingdings" panose="05000000000000000000" pitchFamily="2" charset="2"/>
              </a:rPr>
              <a:t>s</a:t>
            </a:r>
            <a:r>
              <a:rPr lang="hr-HR" sz="2600" dirty="0" smtClean="0">
                <a:sym typeface="Wingdings" panose="05000000000000000000" pitchFamily="2" charset="2"/>
              </a:rPr>
              <a:t> </a:t>
            </a:r>
          </a:p>
          <a:p>
            <a:r>
              <a:rPr lang="hr-HR" sz="2600" dirty="0" smtClean="0">
                <a:sym typeface="Wingdings" panose="05000000000000000000" pitchFamily="2" charset="2"/>
              </a:rPr>
              <a:t>                           </a:t>
            </a:r>
            <a:r>
              <a:rPr lang="hr-HR" sz="2600" dirty="0" err="1" smtClean="0">
                <a:sym typeface="Wingdings" panose="05000000000000000000" pitchFamily="2" charset="2"/>
              </a:rPr>
              <a:t>do</a:t>
            </a:r>
            <a:r>
              <a:rPr lang="hr-HR" sz="2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g</a:t>
            </a:r>
            <a:r>
              <a:rPr lang="hr-HR" sz="2600" dirty="0" smtClean="0">
                <a:sym typeface="Wingdings" panose="05000000000000000000" pitchFamily="2" charset="2"/>
              </a:rPr>
              <a:t>  </a:t>
            </a:r>
            <a:r>
              <a:rPr lang="hr-HR" sz="2600" dirty="0" err="1" smtClean="0">
                <a:sym typeface="Wingdings" panose="05000000000000000000" pitchFamily="2" charset="2"/>
              </a:rPr>
              <a:t>do</a:t>
            </a:r>
            <a:r>
              <a:rPr lang="hr-HR" sz="2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g</a:t>
            </a:r>
            <a:r>
              <a:rPr lang="hr-HR" sz="2600" b="1" dirty="0" err="1" smtClean="0">
                <a:sym typeface="Wingdings" panose="05000000000000000000" pitchFamily="2" charset="2"/>
              </a:rPr>
              <a:t>s</a:t>
            </a:r>
            <a:endParaRPr lang="hr-HR" sz="2600" b="1" dirty="0" smtClean="0"/>
          </a:p>
          <a:p>
            <a:r>
              <a:rPr lang="hr-HR" sz="2400" dirty="0" smtClean="0"/>
              <a:t>                              </a:t>
            </a:r>
            <a:endParaRPr lang="hr-HR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052495" y="1099138"/>
            <a:ext cx="7356144" cy="37442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024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04512" y="914588"/>
            <a:ext cx="6455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Which</a:t>
            </a:r>
            <a:r>
              <a:rPr lang="hr-HR" sz="2400" dirty="0" smtClean="0"/>
              <a:t> </a:t>
            </a:r>
            <a:r>
              <a:rPr lang="hr-HR" sz="2400" dirty="0" err="1" smtClean="0"/>
              <a:t>of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nouns</a:t>
            </a:r>
            <a:r>
              <a:rPr lang="hr-HR" sz="2400" dirty="0" smtClean="0"/>
              <a:t> </a:t>
            </a:r>
            <a:r>
              <a:rPr lang="hr-HR" sz="2400" dirty="0" err="1" smtClean="0"/>
              <a:t>in</a:t>
            </a:r>
            <a:r>
              <a:rPr lang="hr-HR" sz="2400" dirty="0" smtClean="0"/>
              <a:t> plural </a:t>
            </a:r>
            <a:r>
              <a:rPr lang="hr-HR" sz="2400" dirty="0" err="1" smtClean="0"/>
              <a:t>finish</a:t>
            </a:r>
            <a:r>
              <a:rPr lang="hr-HR" sz="2400" dirty="0" smtClean="0"/>
              <a:t> </a:t>
            </a:r>
            <a:r>
              <a:rPr lang="hr-HR" sz="2400" dirty="0" err="1" smtClean="0"/>
              <a:t>with</a:t>
            </a:r>
            <a:r>
              <a:rPr lang="hr-HR" sz="2400" dirty="0" smtClean="0"/>
              <a:t> ”-</a:t>
            </a:r>
            <a:r>
              <a:rPr lang="hr-HR" sz="2400" dirty="0" err="1" smtClean="0"/>
              <a:t>es</a:t>
            </a:r>
            <a:r>
              <a:rPr lang="hr-HR" sz="2400" dirty="0" smtClean="0"/>
              <a:t>”?</a:t>
            </a:r>
            <a:endParaRPr lang="hr-HR" sz="2400" i="1" dirty="0" smtClean="0"/>
          </a:p>
          <a:p>
            <a:r>
              <a:rPr lang="hr-HR" sz="2400" i="1" dirty="0"/>
              <a:t> </a:t>
            </a:r>
            <a:r>
              <a:rPr lang="hr-HR" sz="2400" i="1" dirty="0" smtClean="0"/>
              <a:t>Koje od imenica u množini završavaju </a:t>
            </a:r>
            <a:r>
              <a:rPr lang="hr-HR" sz="2400" i="1" dirty="0" smtClean="0"/>
              <a:t>na </a:t>
            </a:r>
            <a:r>
              <a:rPr lang="hr-HR" sz="2400" i="1" dirty="0" smtClean="0"/>
              <a:t>„-</a:t>
            </a:r>
            <a:r>
              <a:rPr lang="hr-HR" sz="2400" i="1" dirty="0" err="1" smtClean="0"/>
              <a:t>es</a:t>
            </a:r>
            <a:r>
              <a:rPr lang="hr-HR" sz="2400" i="1" dirty="0" smtClean="0"/>
              <a:t>”?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84395" y="2045576"/>
            <a:ext cx="112321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Nouns</a:t>
            </a:r>
            <a:r>
              <a:rPr lang="hr-HR" sz="2400" dirty="0" smtClean="0"/>
              <a:t> </a:t>
            </a:r>
            <a:r>
              <a:rPr lang="hr-HR" sz="2400" dirty="0" err="1" smtClean="0"/>
              <a:t>which</a:t>
            </a:r>
            <a:r>
              <a:rPr lang="hr-HR" sz="2400" dirty="0" smtClean="0"/>
              <a:t> </a:t>
            </a:r>
            <a:r>
              <a:rPr lang="hr-HR" sz="2400" dirty="0" err="1" smtClean="0"/>
              <a:t>end</a:t>
            </a:r>
            <a:r>
              <a:rPr lang="hr-HR" sz="2400" dirty="0" smtClean="0"/>
              <a:t> </a:t>
            </a:r>
            <a:r>
              <a:rPr lang="hr-HR" sz="2400" dirty="0" err="1" smtClean="0"/>
              <a:t>in</a:t>
            </a:r>
            <a:r>
              <a:rPr lang="hr-HR" sz="2400" dirty="0" smtClean="0"/>
              <a:t> a </a:t>
            </a:r>
            <a:r>
              <a:rPr lang="hr-HR" sz="2400" dirty="0" err="1" smtClean="0"/>
              <a:t>vowel</a:t>
            </a:r>
            <a:r>
              <a:rPr lang="hr-HR" sz="2400" dirty="0" smtClean="0"/>
              <a:t>. </a:t>
            </a:r>
          </a:p>
          <a:p>
            <a:r>
              <a:rPr lang="hr-HR" sz="2400" i="1" dirty="0" smtClean="0"/>
              <a:t>Imenice koje završavaju </a:t>
            </a:r>
            <a:r>
              <a:rPr lang="hr-HR" sz="2400" i="1" dirty="0" smtClean="0"/>
              <a:t>samoglasnikom</a:t>
            </a:r>
            <a:r>
              <a:rPr lang="hr-HR" sz="2400" i="1" dirty="0" smtClean="0"/>
              <a:t>.</a:t>
            </a:r>
          </a:p>
          <a:p>
            <a:endParaRPr lang="hr-HR" sz="2400" dirty="0"/>
          </a:p>
          <a:p>
            <a:r>
              <a:rPr lang="hr-HR" sz="2400" dirty="0" smtClean="0"/>
              <a:t>                 </a:t>
            </a:r>
            <a:r>
              <a:rPr lang="hr-HR" sz="2400" dirty="0" err="1" smtClean="0"/>
              <a:t>tomat</a:t>
            </a:r>
            <a:r>
              <a:rPr lang="hr-HR" sz="2400" dirty="0" err="1" smtClean="0">
                <a:solidFill>
                  <a:srgbClr val="00B0F0"/>
                </a:solidFill>
              </a:rPr>
              <a:t>o</a:t>
            </a:r>
            <a:r>
              <a:rPr lang="hr-HR" sz="2400" dirty="0" smtClean="0"/>
              <a:t> </a:t>
            </a:r>
            <a:r>
              <a:rPr lang="hr-HR" sz="2400" dirty="0" smtClean="0">
                <a:sym typeface="Wingdings" panose="05000000000000000000" pitchFamily="2" charset="2"/>
              </a:rPr>
              <a:t> </a:t>
            </a:r>
            <a:r>
              <a:rPr lang="hr-HR" sz="2400" dirty="0" err="1" smtClean="0">
                <a:sym typeface="Wingdings" panose="05000000000000000000" pitchFamily="2" charset="2"/>
              </a:rPr>
              <a:t>tomat</a:t>
            </a:r>
            <a:r>
              <a:rPr lang="hr-HR" sz="2400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o</a:t>
            </a:r>
            <a:r>
              <a:rPr lang="hr-HR" sz="2400" b="1" dirty="0" err="1" smtClean="0">
                <a:sym typeface="Wingdings" panose="05000000000000000000" pitchFamily="2" charset="2"/>
              </a:rPr>
              <a:t>es</a:t>
            </a:r>
            <a:r>
              <a:rPr lang="hr-HR" sz="2400" dirty="0" smtClean="0">
                <a:sym typeface="Wingdings" panose="05000000000000000000" pitchFamily="2" charset="2"/>
              </a:rPr>
              <a:t/>
            </a:r>
            <a:br>
              <a:rPr lang="hr-HR" sz="2400" dirty="0" smtClean="0">
                <a:sym typeface="Wingdings" panose="05000000000000000000" pitchFamily="2" charset="2"/>
              </a:rPr>
            </a:br>
            <a:endParaRPr lang="hr-HR" sz="2400" dirty="0" smtClean="0">
              <a:sym typeface="Wingdings" panose="05000000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4394" y="3888455"/>
            <a:ext cx="112321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ym typeface="Wingdings" panose="05000000000000000000" pitchFamily="2" charset="2"/>
              </a:rPr>
              <a:t>Nouns</a:t>
            </a:r>
            <a:r>
              <a:rPr lang="hr-HR" sz="2400" dirty="0" smtClean="0">
                <a:sym typeface="Wingdings" panose="05000000000000000000" pitchFamily="2" charset="2"/>
              </a:rPr>
              <a:t> </a:t>
            </a:r>
            <a:r>
              <a:rPr lang="hr-HR" sz="2400" dirty="0" err="1" smtClean="0">
                <a:sym typeface="Wingdings" panose="05000000000000000000" pitchFamily="2" charset="2"/>
              </a:rPr>
              <a:t>which</a:t>
            </a:r>
            <a:r>
              <a:rPr lang="hr-HR" sz="2400" dirty="0" smtClean="0">
                <a:sym typeface="Wingdings" panose="05000000000000000000" pitchFamily="2" charset="2"/>
              </a:rPr>
              <a:t> </a:t>
            </a:r>
            <a:r>
              <a:rPr lang="hr-HR" sz="2400" dirty="0" err="1" smtClean="0">
                <a:sym typeface="Wingdings" panose="05000000000000000000" pitchFamily="2" charset="2"/>
              </a:rPr>
              <a:t>finish</a:t>
            </a:r>
            <a:r>
              <a:rPr lang="hr-HR" sz="2400" dirty="0" smtClean="0">
                <a:sym typeface="Wingdings" panose="05000000000000000000" pitchFamily="2" charset="2"/>
              </a:rPr>
              <a:t> </a:t>
            </a:r>
            <a:r>
              <a:rPr lang="hr-HR" sz="2400" dirty="0" err="1" smtClean="0">
                <a:sym typeface="Wingdings" panose="05000000000000000000" pitchFamily="2" charset="2"/>
              </a:rPr>
              <a:t>with</a:t>
            </a:r>
            <a:r>
              <a:rPr lang="hr-HR" sz="2400" dirty="0" smtClean="0">
                <a:sym typeface="Wingdings" panose="05000000000000000000" pitchFamily="2" charset="2"/>
              </a:rPr>
              <a:t> ”-x”, ”-</a:t>
            </a:r>
            <a:r>
              <a:rPr lang="hr-HR" sz="2400" dirty="0" err="1" smtClean="0">
                <a:sym typeface="Wingdings" panose="05000000000000000000" pitchFamily="2" charset="2"/>
              </a:rPr>
              <a:t>sh</a:t>
            </a:r>
            <a:r>
              <a:rPr lang="hr-HR" sz="2400" dirty="0" smtClean="0">
                <a:sym typeface="Wingdings" panose="05000000000000000000" pitchFamily="2" charset="2"/>
              </a:rPr>
              <a:t>”, ”-</a:t>
            </a:r>
            <a:r>
              <a:rPr lang="hr-HR" sz="2400" dirty="0" err="1" smtClean="0">
                <a:sym typeface="Wingdings" panose="05000000000000000000" pitchFamily="2" charset="2"/>
              </a:rPr>
              <a:t>ch</a:t>
            </a:r>
            <a:r>
              <a:rPr lang="hr-HR" sz="2400" dirty="0" smtClean="0">
                <a:sym typeface="Wingdings" panose="05000000000000000000" pitchFamily="2" charset="2"/>
              </a:rPr>
              <a:t>”.</a:t>
            </a:r>
            <a:br>
              <a:rPr lang="hr-HR" sz="2400" dirty="0" smtClean="0">
                <a:sym typeface="Wingdings" panose="05000000000000000000" pitchFamily="2" charset="2"/>
              </a:rPr>
            </a:br>
            <a:r>
              <a:rPr lang="hr-HR" sz="2400" dirty="0" smtClean="0">
                <a:sym typeface="Wingdings" panose="05000000000000000000" pitchFamily="2" charset="2"/>
              </a:rPr>
              <a:t>Imenice koje završavaju na „-x”, „-</a:t>
            </a:r>
            <a:r>
              <a:rPr lang="hr-HR" sz="2400" dirty="0" err="1" smtClean="0">
                <a:sym typeface="Wingdings" panose="05000000000000000000" pitchFamily="2" charset="2"/>
              </a:rPr>
              <a:t>sh</a:t>
            </a:r>
            <a:r>
              <a:rPr lang="hr-HR" sz="2400" dirty="0" smtClean="0">
                <a:sym typeface="Wingdings" panose="05000000000000000000" pitchFamily="2" charset="2"/>
              </a:rPr>
              <a:t>”, „-</a:t>
            </a:r>
            <a:r>
              <a:rPr lang="hr-HR" sz="2400" dirty="0" err="1" smtClean="0">
                <a:sym typeface="Wingdings" panose="05000000000000000000" pitchFamily="2" charset="2"/>
              </a:rPr>
              <a:t>ch</a:t>
            </a:r>
            <a:r>
              <a:rPr lang="hr-HR" sz="2400" dirty="0" smtClean="0">
                <a:sym typeface="Wingdings" panose="05000000000000000000" pitchFamily="2" charset="2"/>
              </a:rPr>
              <a:t>”.</a:t>
            </a:r>
          </a:p>
          <a:p>
            <a:endParaRPr lang="hr-HR" sz="2400" dirty="0" smtClean="0">
              <a:sym typeface="Wingdings" panose="05000000000000000000" pitchFamily="2" charset="2"/>
            </a:endParaRPr>
          </a:p>
          <a:p>
            <a:r>
              <a:rPr lang="hr-HR" sz="2400" dirty="0" smtClean="0">
                <a:sym typeface="Wingdings" panose="05000000000000000000" pitchFamily="2" charset="2"/>
              </a:rPr>
              <a:t>                     </a:t>
            </a:r>
            <a:r>
              <a:rPr lang="hr-HR" sz="2400" dirty="0" err="1" smtClean="0">
                <a:sym typeface="Wingdings" panose="05000000000000000000" pitchFamily="2" charset="2"/>
              </a:rPr>
              <a:t>bo</a:t>
            </a:r>
            <a:r>
              <a:rPr lang="hr-HR" sz="2400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x</a:t>
            </a:r>
            <a:r>
              <a:rPr lang="hr-HR" sz="2400" dirty="0" smtClean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hr-HR" sz="2400" dirty="0" smtClean="0">
                <a:sym typeface="Wingdings" panose="05000000000000000000" pitchFamily="2" charset="2"/>
              </a:rPr>
              <a:t> </a:t>
            </a:r>
            <a:r>
              <a:rPr lang="hr-HR" sz="2400" dirty="0" err="1" smtClean="0">
                <a:sym typeface="Wingdings" panose="05000000000000000000" pitchFamily="2" charset="2"/>
              </a:rPr>
              <a:t>bo</a:t>
            </a:r>
            <a:r>
              <a:rPr lang="hr-HR" sz="2400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x</a:t>
            </a:r>
            <a:r>
              <a:rPr lang="hr-HR" sz="2400" b="1" dirty="0" err="1" smtClean="0">
                <a:sym typeface="Wingdings" panose="05000000000000000000" pitchFamily="2" charset="2"/>
              </a:rPr>
              <a:t>es</a:t>
            </a:r>
            <a:endParaRPr lang="hr-HR" sz="2400" b="1" dirty="0" smtClean="0">
              <a:sym typeface="Wingdings" panose="05000000000000000000" pitchFamily="2" charset="2"/>
            </a:endParaRPr>
          </a:p>
          <a:p>
            <a:r>
              <a:rPr lang="hr-HR" sz="2400" dirty="0" smtClean="0">
                <a:sym typeface="Wingdings" panose="05000000000000000000" pitchFamily="2" charset="2"/>
              </a:rPr>
              <a:t>                    </a:t>
            </a:r>
            <a:r>
              <a:rPr lang="hr-HR" sz="2400" dirty="0" err="1" smtClean="0">
                <a:sym typeface="Wingdings" panose="05000000000000000000" pitchFamily="2" charset="2"/>
              </a:rPr>
              <a:t>bru</a:t>
            </a:r>
            <a:r>
              <a:rPr lang="hr-HR" sz="2400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sh</a:t>
            </a:r>
            <a:r>
              <a:rPr lang="hr-HR" sz="2400" dirty="0" smtClean="0">
                <a:sym typeface="Wingdings" panose="05000000000000000000" pitchFamily="2" charset="2"/>
              </a:rPr>
              <a:t>  </a:t>
            </a:r>
            <a:r>
              <a:rPr lang="hr-HR" sz="2400" dirty="0" err="1" smtClean="0">
                <a:sym typeface="Wingdings" panose="05000000000000000000" pitchFamily="2" charset="2"/>
              </a:rPr>
              <a:t>bru</a:t>
            </a:r>
            <a:r>
              <a:rPr lang="hr-HR" sz="2400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sh</a:t>
            </a:r>
            <a:r>
              <a:rPr lang="hr-HR" sz="2400" b="1" dirty="0" err="1" smtClean="0">
                <a:sym typeface="Wingdings" panose="05000000000000000000" pitchFamily="2" charset="2"/>
              </a:rPr>
              <a:t>es</a:t>
            </a:r>
            <a:endParaRPr lang="hr-HR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2683239" y="614597"/>
            <a:ext cx="6520722" cy="56662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20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5706" y="1004386"/>
            <a:ext cx="8630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What’s</a:t>
            </a:r>
            <a:r>
              <a:rPr lang="hr-HR" sz="2800" dirty="0" smtClean="0"/>
              <a:t> </a:t>
            </a:r>
            <a:r>
              <a:rPr lang="hr-HR" sz="2800" dirty="0" err="1" smtClean="0"/>
              <a:t>special</a:t>
            </a:r>
            <a:r>
              <a:rPr lang="hr-HR" sz="2800" dirty="0" smtClean="0"/>
              <a:t> </a:t>
            </a:r>
            <a:r>
              <a:rPr lang="hr-HR" sz="2800" dirty="0" err="1" smtClean="0"/>
              <a:t>about</a:t>
            </a:r>
            <a:r>
              <a:rPr lang="hr-HR" sz="2800" dirty="0" smtClean="0"/>
              <a:t> </a:t>
            </a:r>
            <a:r>
              <a:rPr lang="hr-HR" sz="2800" dirty="0" err="1" smtClean="0"/>
              <a:t>this</a:t>
            </a:r>
            <a:r>
              <a:rPr lang="hr-HR" sz="2800" dirty="0" smtClean="0"/>
              <a:t> </a:t>
            </a:r>
            <a:r>
              <a:rPr lang="hr-HR" sz="2800" dirty="0" err="1" smtClean="0"/>
              <a:t>pair</a:t>
            </a:r>
            <a:r>
              <a:rPr lang="hr-HR" sz="2800" dirty="0"/>
              <a:t>?</a:t>
            </a:r>
            <a:endParaRPr lang="hr-HR" sz="2800" dirty="0" smtClean="0"/>
          </a:p>
          <a:p>
            <a:r>
              <a:rPr lang="hr-HR" sz="2800" i="1" dirty="0" smtClean="0"/>
              <a:t>Što je posebno u ovom slučaju?</a:t>
            </a:r>
            <a:endParaRPr lang="hr-HR" sz="2800" i="1" dirty="0"/>
          </a:p>
        </p:txBody>
      </p:sp>
      <p:sp>
        <p:nvSpPr>
          <p:cNvPr id="5" name="Rectangle 4"/>
          <p:cNvSpPr/>
          <p:nvPr/>
        </p:nvSpPr>
        <p:spPr>
          <a:xfrm>
            <a:off x="2935706" y="2668415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2800" dirty="0"/>
              <a:t>a</a:t>
            </a:r>
            <a:r>
              <a:rPr lang="hr-HR" sz="2800" dirty="0" smtClean="0"/>
              <a:t> </a:t>
            </a:r>
            <a:r>
              <a:rPr lang="hr-HR" sz="2800" dirty="0" err="1" smtClean="0"/>
              <a:t>bookshelf</a:t>
            </a:r>
            <a:r>
              <a:rPr lang="hr-HR" sz="2800" dirty="0" smtClean="0"/>
              <a:t>   </a:t>
            </a:r>
            <a:r>
              <a:rPr lang="hr-HR" sz="2800" dirty="0" smtClean="0">
                <a:sym typeface="Wingdings" panose="05000000000000000000" pitchFamily="2" charset="2"/>
              </a:rPr>
              <a:t>   </a:t>
            </a:r>
            <a:r>
              <a:rPr lang="hr-HR" sz="2800" dirty="0" err="1" smtClean="0">
                <a:sym typeface="Wingdings" panose="05000000000000000000" pitchFamily="2" charset="2"/>
              </a:rPr>
              <a:t>bookshelves</a:t>
            </a:r>
            <a:endParaRPr lang="hr-HR" sz="2800" dirty="0"/>
          </a:p>
        </p:txBody>
      </p:sp>
      <p:sp>
        <p:nvSpPr>
          <p:cNvPr id="6" name="Rectangle 5"/>
          <p:cNvSpPr/>
          <p:nvPr/>
        </p:nvSpPr>
        <p:spPr>
          <a:xfrm>
            <a:off x="2935706" y="2668415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2800" dirty="0"/>
              <a:t>a</a:t>
            </a:r>
            <a:r>
              <a:rPr lang="hr-HR" sz="2800" dirty="0" smtClean="0"/>
              <a:t> </a:t>
            </a:r>
            <a:r>
              <a:rPr lang="hr-HR" sz="2800" dirty="0" err="1" smtClean="0"/>
              <a:t>bookshel</a:t>
            </a:r>
            <a:r>
              <a:rPr lang="hr-HR" sz="2800" dirty="0" err="1" smtClean="0">
                <a:solidFill>
                  <a:srgbClr val="FF9900"/>
                </a:solidFill>
              </a:rPr>
              <a:t>f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smtClean="0"/>
              <a:t>  </a:t>
            </a:r>
            <a:r>
              <a:rPr lang="hr-HR" sz="2800" dirty="0" smtClean="0">
                <a:sym typeface="Wingdings" panose="05000000000000000000" pitchFamily="2" charset="2"/>
              </a:rPr>
              <a:t>   </a:t>
            </a:r>
            <a:r>
              <a:rPr lang="hr-HR" sz="2800" dirty="0" err="1" smtClean="0">
                <a:sym typeface="Wingdings" panose="05000000000000000000" pitchFamily="2" charset="2"/>
              </a:rPr>
              <a:t>bookshel</a:t>
            </a:r>
            <a:r>
              <a:rPr lang="hr-HR" sz="2800" dirty="0" err="1" smtClean="0">
                <a:solidFill>
                  <a:srgbClr val="FFC000"/>
                </a:solidFill>
                <a:sym typeface="Wingdings" panose="05000000000000000000" pitchFamily="2" charset="2"/>
              </a:rPr>
              <a:t>v</a:t>
            </a:r>
            <a:r>
              <a:rPr lang="hr-HR" sz="2800" b="1" dirty="0" err="1" smtClean="0">
                <a:sym typeface="Wingdings" panose="05000000000000000000" pitchFamily="2" charset="2"/>
              </a:rPr>
              <a:t>es</a:t>
            </a:r>
            <a:endParaRPr lang="hr-HR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2314575" y="642938"/>
            <a:ext cx="6115050" cy="31289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5562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7516" y="368968"/>
            <a:ext cx="114701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Some </a:t>
            </a:r>
            <a:r>
              <a:rPr lang="hr-HR" sz="2800" dirty="0" err="1" smtClean="0"/>
              <a:t>nouns</a:t>
            </a:r>
            <a:r>
              <a:rPr lang="hr-HR" sz="2800" dirty="0" smtClean="0"/>
              <a:t> </a:t>
            </a:r>
            <a:r>
              <a:rPr lang="hr-HR" sz="2800" dirty="0" err="1" smtClean="0"/>
              <a:t>have</a:t>
            </a:r>
            <a:r>
              <a:rPr lang="hr-HR" sz="2800" dirty="0" smtClean="0"/>
              <a:t> </a:t>
            </a:r>
            <a:r>
              <a:rPr lang="hr-HR" sz="2800" dirty="0" err="1" smtClean="0"/>
              <a:t>irregular</a:t>
            </a:r>
            <a:r>
              <a:rPr lang="hr-HR" sz="2800" dirty="0" smtClean="0"/>
              <a:t> plural (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don’t</a:t>
            </a:r>
            <a:r>
              <a:rPr lang="hr-HR" sz="2800" dirty="0" smtClean="0"/>
              <a:t> </a:t>
            </a:r>
            <a:r>
              <a:rPr lang="hr-HR" sz="2800" dirty="0" err="1" smtClean="0"/>
              <a:t>add</a:t>
            </a:r>
            <a:r>
              <a:rPr lang="hr-HR" sz="2800" dirty="0" smtClean="0"/>
              <a:t> „-s” </a:t>
            </a:r>
            <a:r>
              <a:rPr lang="hr-HR" sz="2800" dirty="0" err="1" smtClean="0"/>
              <a:t>or</a:t>
            </a:r>
            <a:r>
              <a:rPr lang="hr-HR" sz="2800" dirty="0" smtClean="0"/>
              <a:t> ”-</a:t>
            </a:r>
            <a:r>
              <a:rPr lang="hr-HR" sz="2800" dirty="0" err="1" smtClean="0"/>
              <a:t>es</a:t>
            </a:r>
            <a:r>
              <a:rPr lang="hr-HR" sz="2800" dirty="0" smtClean="0"/>
              <a:t>”)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have</a:t>
            </a:r>
            <a:r>
              <a:rPr lang="hr-HR" sz="2800" dirty="0" smtClean="0"/>
              <a:t> to </a:t>
            </a:r>
            <a:r>
              <a:rPr lang="hr-HR" sz="2800" dirty="0" err="1" smtClean="0"/>
              <a:t>learn</a:t>
            </a:r>
            <a:r>
              <a:rPr lang="hr-HR" sz="2800" dirty="0" smtClean="0"/>
              <a:t> </a:t>
            </a:r>
            <a:r>
              <a:rPr lang="hr-HR" sz="2800" dirty="0" err="1" smtClean="0"/>
              <a:t>their</a:t>
            </a:r>
            <a:r>
              <a:rPr lang="hr-HR" sz="2800" dirty="0" smtClean="0"/>
              <a:t> plural </a:t>
            </a:r>
            <a:r>
              <a:rPr lang="hr-HR" sz="2800" dirty="0" err="1" smtClean="0"/>
              <a:t>form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Neke imenice imaju nepravilnu množinu (ne dodajemo nastavak „-s” ili „-</a:t>
            </a:r>
            <a:r>
              <a:rPr lang="hr-HR" sz="2800" i="1" dirty="0" err="1" smtClean="0"/>
              <a:t>es</a:t>
            </a:r>
            <a:r>
              <a:rPr lang="hr-HR" sz="2800" i="1" dirty="0" smtClean="0"/>
              <a:t>”) i trebaš naučiti njihovu formu u množini.</a:t>
            </a:r>
            <a:endParaRPr lang="hr-HR" sz="28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263" y="2432884"/>
            <a:ext cx="9709893" cy="4244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83705" y="3272590"/>
            <a:ext cx="673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5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83704" y="3951511"/>
            <a:ext cx="673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4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83704" y="4595989"/>
            <a:ext cx="673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2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83703" y="5798130"/>
            <a:ext cx="673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99743" y="5731748"/>
            <a:ext cx="673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83703" y="5798130"/>
            <a:ext cx="673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92D05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1490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91790" y="657726"/>
            <a:ext cx="9480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Let’s</a:t>
            </a:r>
            <a:r>
              <a:rPr lang="hr-HR" sz="2800" dirty="0" smtClean="0"/>
              <a:t> </a:t>
            </a:r>
            <a:r>
              <a:rPr lang="hr-HR" sz="2800" dirty="0" err="1" smtClean="0"/>
              <a:t>practise</a:t>
            </a:r>
            <a:r>
              <a:rPr lang="hr-HR" sz="2800" dirty="0" smtClean="0"/>
              <a:t>!</a:t>
            </a:r>
            <a:endParaRPr lang="hr-HR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22947" y="2390273"/>
            <a:ext cx="1068404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Click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link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check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knowledge</a:t>
            </a:r>
            <a:r>
              <a:rPr lang="hr-HR" sz="2800" dirty="0" smtClean="0"/>
              <a:t>! </a:t>
            </a:r>
            <a:r>
              <a:rPr lang="hr-HR" sz="2800" dirty="0" err="1" smtClean="0"/>
              <a:t>Find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plural </a:t>
            </a:r>
            <a:r>
              <a:rPr lang="hr-HR" sz="2800" dirty="0" err="1" smtClean="0"/>
              <a:t>form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then</a:t>
            </a:r>
            <a:r>
              <a:rPr lang="hr-HR" sz="2800" dirty="0" smtClean="0"/>
              <a:t> </a:t>
            </a:r>
            <a:r>
              <a:rPr lang="hr-HR" sz="2800" dirty="0" err="1" smtClean="0"/>
              <a:t>match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clue</a:t>
            </a:r>
            <a:r>
              <a:rPr lang="hr-HR" sz="2800" dirty="0" smtClean="0"/>
              <a:t>.</a:t>
            </a:r>
            <a:br>
              <a:rPr lang="hr-HR" sz="2800" dirty="0" smtClean="0"/>
            </a:br>
            <a:r>
              <a:rPr lang="hr-HR" sz="2800" i="1" dirty="0" smtClean="0"/>
              <a:t>Klikni na link i provjeri koliko si naučio/la! Pronađi množinu riječi u </a:t>
            </a:r>
            <a:r>
              <a:rPr lang="hr-HR" sz="2800" i="1" dirty="0" err="1" smtClean="0"/>
              <a:t>osmosmjerci</a:t>
            </a:r>
            <a:r>
              <a:rPr lang="hr-HR" sz="2800" i="1" dirty="0" smtClean="0"/>
              <a:t> i potom klikni na točnu sliku.</a:t>
            </a:r>
          </a:p>
          <a:p>
            <a:endParaRPr lang="hr-HR" i="1" dirty="0"/>
          </a:p>
          <a:p>
            <a:pPr algn="ctr"/>
            <a:r>
              <a:rPr lang="hr-HR" sz="2800" dirty="0" err="1">
                <a:hlinkClick r:id="rId2"/>
              </a:rPr>
              <a:t>https</a:t>
            </a:r>
            <a:r>
              <a:rPr lang="hr-HR" sz="2800" dirty="0">
                <a:hlinkClick r:id="rId2"/>
              </a:rPr>
              <a:t>://</a:t>
            </a:r>
            <a:r>
              <a:rPr lang="hr-HR" sz="2800" dirty="0" err="1">
                <a:hlinkClick r:id="rId2"/>
              </a:rPr>
              <a:t>wordwall.net</a:t>
            </a:r>
            <a:r>
              <a:rPr lang="hr-HR" sz="2800" dirty="0">
                <a:hlinkClick r:id="rId2"/>
              </a:rPr>
              <a:t>/</a:t>
            </a:r>
            <a:r>
              <a:rPr lang="hr-HR" sz="2800" dirty="0" err="1">
                <a:hlinkClick r:id="rId2"/>
              </a:rPr>
              <a:t>embed</a:t>
            </a:r>
            <a:r>
              <a:rPr lang="hr-HR" sz="2800" dirty="0">
                <a:hlinkClick r:id="rId2"/>
              </a:rPr>
              <a:t>/</a:t>
            </a:r>
            <a:r>
              <a:rPr lang="hr-HR" sz="2800" dirty="0" err="1">
                <a:hlinkClick r:id="rId2"/>
              </a:rPr>
              <a:t>04f0bc2f1fc24d94a2f60d37b409cc75?themeId</a:t>
            </a:r>
            <a:r>
              <a:rPr lang="hr-HR" sz="2800" dirty="0">
                <a:hlinkClick r:id="rId2"/>
              </a:rPr>
              <a:t>=</a:t>
            </a:r>
            <a:r>
              <a:rPr lang="hr-HR" sz="2800" dirty="0" err="1">
                <a:hlinkClick r:id="rId2"/>
              </a:rPr>
              <a:t>0&amp;templateId</a:t>
            </a:r>
            <a:r>
              <a:rPr lang="hr-HR" sz="2800" dirty="0">
                <a:hlinkClick r:id="rId2"/>
              </a:rPr>
              <a:t>=</a:t>
            </a:r>
            <a:r>
              <a:rPr lang="hr-HR" sz="2800" dirty="0" err="1">
                <a:hlinkClick r:id="rId2"/>
              </a:rPr>
              <a:t>10%27%20frameborder</a:t>
            </a:r>
            <a:r>
              <a:rPr lang="hr-HR" sz="2800" dirty="0">
                <a:hlinkClick r:id="rId2"/>
              </a:rPr>
              <a:t>=%</a:t>
            </a:r>
            <a:r>
              <a:rPr lang="hr-HR" sz="2800" dirty="0" smtClean="0">
                <a:hlinkClick r:id="rId2"/>
              </a:rPr>
              <a:t>270</a:t>
            </a:r>
            <a:r>
              <a:rPr lang="hr-HR" sz="2800" dirty="0" smtClean="0"/>
              <a:t>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54296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5500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67663" y="449179"/>
            <a:ext cx="59997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on </a:t>
            </a:r>
            <a:r>
              <a:rPr lang="hr-HR" sz="2800" dirty="0" err="1" smtClean="0"/>
              <a:t>page</a:t>
            </a:r>
            <a:r>
              <a:rPr lang="hr-HR" sz="2800" dirty="0" smtClean="0"/>
              <a:t> 20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complete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tasks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40299"/>
            <a:ext cx="11967411" cy="34631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6610" y="3593432"/>
            <a:ext cx="5646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There</a:t>
            </a:r>
            <a:r>
              <a:rPr lang="hr-HR" sz="2800" b="1" dirty="0" smtClean="0">
                <a:solidFill>
                  <a:srgbClr val="92D050"/>
                </a:solidFill>
              </a:rPr>
              <a:t> are </a:t>
            </a:r>
            <a:r>
              <a:rPr lang="hr-HR" sz="2800" b="1" dirty="0" err="1" smtClean="0">
                <a:solidFill>
                  <a:srgbClr val="92D050"/>
                </a:solidFill>
              </a:rPr>
              <a:t>bookshelves</a:t>
            </a:r>
            <a:r>
              <a:rPr lang="hr-HR" sz="2800" b="1" dirty="0" smtClean="0">
                <a:solidFill>
                  <a:srgbClr val="92D050"/>
                </a:solidFill>
              </a:rPr>
              <a:t> on </a:t>
            </a:r>
            <a:r>
              <a:rPr lang="hr-HR" sz="2800" b="1" dirty="0" err="1" smtClean="0">
                <a:solidFill>
                  <a:srgbClr val="92D050"/>
                </a:solidFill>
              </a:rPr>
              <a:t>the</a:t>
            </a:r>
            <a:r>
              <a:rPr lang="hr-HR" sz="2800" b="1" dirty="0" smtClean="0">
                <a:solidFill>
                  <a:srgbClr val="92D050"/>
                </a:solidFill>
              </a:rPr>
              <a:t> </a:t>
            </a:r>
            <a:r>
              <a:rPr lang="hr-HR" sz="2800" b="1" dirty="0" err="1" smtClean="0">
                <a:solidFill>
                  <a:srgbClr val="92D050"/>
                </a:solidFill>
              </a:rPr>
              <a:t>wall</a:t>
            </a:r>
            <a:r>
              <a:rPr lang="hr-HR" sz="2800" b="1" dirty="0" smtClean="0">
                <a:solidFill>
                  <a:srgbClr val="92D050"/>
                </a:solidFill>
              </a:rPr>
              <a:t>.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8169" y="4133643"/>
            <a:ext cx="5261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There</a:t>
            </a:r>
            <a:r>
              <a:rPr lang="hr-HR" sz="2800" b="1" dirty="0" smtClean="0">
                <a:solidFill>
                  <a:srgbClr val="92D050"/>
                </a:solidFill>
              </a:rPr>
              <a:t> are </a:t>
            </a:r>
            <a:r>
              <a:rPr lang="hr-HR" sz="2800" b="1" dirty="0" err="1" smtClean="0">
                <a:solidFill>
                  <a:srgbClr val="92D050"/>
                </a:solidFill>
              </a:rPr>
              <a:t>boxes</a:t>
            </a:r>
            <a:r>
              <a:rPr lang="hr-HR" sz="2800" b="1" dirty="0" smtClean="0">
                <a:solidFill>
                  <a:srgbClr val="92D050"/>
                </a:solidFill>
              </a:rPr>
              <a:t> </a:t>
            </a:r>
            <a:r>
              <a:rPr lang="hr-HR" sz="2800" b="1" dirty="0" err="1" smtClean="0">
                <a:solidFill>
                  <a:srgbClr val="92D050"/>
                </a:solidFill>
              </a:rPr>
              <a:t>in</a:t>
            </a:r>
            <a:r>
              <a:rPr lang="hr-HR" sz="2800" b="1" dirty="0" smtClean="0">
                <a:solidFill>
                  <a:srgbClr val="92D050"/>
                </a:solidFill>
              </a:rPr>
              <a:t> </a:t>
            </a:r>
            <a:r>
              <a:rPr lang="hr-HR" sz="2800" b="1" dirty="0" err="1" smtClean="0">
                <a:solidFill>
                  <a:srgbClr val="92D050"/>
                </a:solidFill>
              </a:rPr>
              <a:t>the</a:t>
            </a:r>
            <a:r>
              <a:rPr lang="hr-HR" sz="2800" b="1" dirty="0" smtClean="0">
                <a:solidFill>
                  <a:srgbClr val="92D050"/>
                </a:solidFill>
              </a:rPr>
              <a:t> </a:t>
            </a:r>
            <a:r>
              <a:rPr lang="hr-HR" sz="2800" b="1" dirty="0" err="1" smtClean="0">
                <a:solidFill>
                  <a:srgbClr val="92D050"/>
                </a:solidFill>
              </a:rPr>
              <a:t>kitchen</a:t>
            </a:r>
            <a:r>
              <a:rPr lang="hr-HR" sz="2800" dirty="0" smtClean="0">
                <a:solidFill>
                  <a:srgbClr val="92D050"/>
                </a:solidFill>
              </a:rPr>
              <a:t>.</a:t>
            </a:r>
            <a:endParaRPr lang="hr-HR" sz="2800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5999" y="4673854"/>
            <a:ext cx="5871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There</a:t>
            </a:r>
            <a:r>
              <a:rPr lang="hr-HR" sz="2800" b="1" dirty="0" smtClean="0">
                <a:solidFill>
                  <a:srgbClr val="92D050"/>
                </a:solidFill>
              </a:rPr>
              <a:t> are </a:t>
            </a:r>
            <a:r>
              <a:rPr lang="hr-HR" sz="2800" b="1" dirty="0" err="1" smtClean="0">
                <a:solidFill>
                  <a:srgbClr val="92D050"/>
                </a:solidFill>
              </a:rPr>
              <a:t>mice</a:t>
            </a:r>
            <a:r>
              <a:rPr lang="hr-HR" sz="2800" b="1" dirty="0" smtClean="0">
                <a:solidFill>
                  <a:srgbClr val="92D050"/>
                </a:solidFill>
              </a:rPr>
              <a:t> </a:t>
            </a:r>
            <a:r>
              <a:rPr lang="hr-HR" sz="2800" b="1" dirty="0" err="1" smtClean="0">
                <a:solidFill>
                  <a:srgbClr val="92D050"/>
                </a:solidFill>
              </a:rPr>
              <a:t>in</a:t>
            </a:r>
            <a:r>
              <a:rPr lang="hr-HR" sz="2800" b="1" dirty="0" smtClean="0">
                <a:solidFill>
                  <a:srgbClr val="92D050"/>
                </a:solidFill>
              </a:rPr>
              <a:t> front </a:t>
            </a:r>
            <a:r>
              <a:rPr lang="hr-HR" sz="2800" b="1" dirty="0" err="1" smtClean="0">
                <a:solidFill>
                  <a:srgbClr val="92D050"/>
                </a:solidFill>
              </a:rPr>
              <a:t>of</a:t>
            </a:r>
            <a:r>
              <a:rPr lang="hr-HR" sz="2800" b="1" dirty="0" smtClean="0">
                <a:solidFill>
                  <a:srgbClr val="92D050"/>
                </a:solidFill>
              </a:rPr>
              <a:t> </a:t>
            </a:r>
            <a:r>
              <a:rPr lang="hr-HR" sz="2800" b="1" dirty="0" err="1" smtClean="0">
                <a:solidFill>
                  <a:srgbClr val="92D050"/>
                </a:solidFill>
              </a:rPr>
              <a:t>the</a:t>
            </a:r>
            <a:r>
              <a:rPr lang="hr-HR" sz="2800" b="1" dirty="0" smtClean="0">
                <a:solidFill>
                  <a:srgbClr val="92D050"/>
                </a:solidFill>
              </a:rPr>
              <a:t> </a:t>
            </a:r>
            <a:r>
              <a:rPr lang="hr-HR" sz="2800" b="1" dirty="0" err="1" smtClean="0">
                <a:solidFill>
                  <a:srgbClr val="92D050"/>
                </a:solidFill>
              </a:rPr>
              <a:t>cheese</a:t>
            </a:r>
            <a:r>
              <a:rPr lang="hr-HR" sz="2800" b="1" dirty="0" smtClean="0">
                <a:solidFill>
                  <a:srgbClr val="92D050"/>
                </a:solidFill>
              </a:rPr>
              <a:t>.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3316" y="5263141"/>
            <a:ext cx="5261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There</a:t>
            </a:r>
            <a:r>
              <a:rPr lang="hr-HR" sz="2800" b="1" dirty="0" smtClean="0">
                <a:solidFill>
                  <a:srgbClr val="92D050"/>
                </a:solidFill>
              </a:rPr>
              <a:t> are </a:t>
            </a:r>
            <a:r>
              <a:rPr lang="hr-HR" sz="2800" b="1" dirty="0" err="1" smtClean="0">
                <a:solidFill>
                  <a:srgbClr val="92D050"/>
                </a:solidFill>
              </a:rPr>
              <a:t>watches</a:t>
            </a:r>
            <a:r>
              <a:rPr lang="hr-HR" sz="2800" b="1" dirty="0" smtClean="0">
                <a:solidFill>
                  <a:srgbClr val="92D050"/>
                </a:solidFill>
              </a:rPr>
              <a:t> on </a:t>
            </a:r>
            <a:r>
              <a:rPr lang="hr-HR" sz="2800" b="1" dirty="0" err="1" smtClean="0">
                <a:solidFill>
                  <a:srgbClr val="92D050"/>
                </a:solidFill>
              </a:rPr>
              <a:t>my</a:t>
            </a:r>
            <a:r>
              <a:rPr lang="hr-HR" sz="2800" b="1" dirty="0" smtClean="0">
                <a:solidFill>
                  <a:srgbClr val="92D050"/>
                </a:solidFill>
              </a:rPr>
              <a:t> </a:t>
            </a:r>
            <a:r>
              <a:rPr lang="hr-HR" sz="2800" b="1" dirty="0" err="1" smtClean="0">
                <a:solidFill>
                  <a:srgbClr val="92D050"/>
                </a:solidFill>
              </a:rPr>
              <a:t>wrist</a:t>
            </a:r>
            <a:r>
              <a:rPr lang="hr-HR" sz="2800" b="1" dirty="0" smtClean="0">
                <a:solidFill>
                  <a:srgbClr val="92D050"/>
                </a:solidFill>
              </a:rPr>
              <a:t>.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60884" y="1524000"/>
            <a:ext cx="8904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Napiši rečenice u množini.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68125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12" y="740525"/>
            <a:ext cx="11166288" cy="593098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072063" y="3449053"/>
            <a:ext cx="301792" cy="2799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Oval 5"/>
          <p:cNvSpPr/>
          <p:nvPr/>
        </p:nvSpPr>
        <p:spPr>
          <a:xfrm>
            <a:off x="9215437" y="3449053"/>
            <a:ext cx="414338" cy="2799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Oval 6"/>
          <p:cNvSpPr/>
          <p:nvPr/>
        </p:nvSpPr>
        <p:spPr>
          <a:xfrm>
            <a:off x="2214563" y="6286500"/>
            <a:ext cx="371475" cy="3644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5929313" y="6286500"/>
            <a:ext cx="353049" cy="3644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5910887" y="6036342"/>
            <a:ext cx="426493" cy="3426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extBox 1"/>
          <p:cNvSpPr txBox="1"/>
          <p:nvPr/>
        </p:nvSpPr>
        <p:spPr>
          <a:xfrm>
            <a:off x="557213" y="200025"/>
            <a:ext cx="10844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Zaokruži točnu riječ. 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54721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0844" y="204152"/>
            <a:ext cx="80045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 err="1" smtClean="0"/>
              <a:t>Self</a:t>
            </a:r>
            <a:r>
              <a:rPr lang="hr-HR" sz="3600" dirty="0" smtClean="0"/>
              <a:t> </a:t>
            </a:r>
            <a:r>
              <a:rPr lang="hr-HR" sz="3600" dirty="0" err="1" smtClean="0"/>
              <a:t>check</a:t>
            </a:r>
            <a:endParaRPr lang="hr-HR" sz="3600" dirty="0" smtClean="0"/>
          </a:p>
          <a:p>
            <a:endParaRPr lang="hr-HR" dirty="0"/>
          </a:p>
          <a:p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2203936" y="3650926"/>
            <a:ext cx="70666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err="1">
                <a:hlinkClick r:id="rId2"/>
              </a:rPr>
              <a:t>https</a:t>
            </a:r>
            <a:r>
              <a:rPr lang="hr-HR" sz="2400" dirty="0">
                <a:hlinkClick r:id="rId2"/>
              </a:rPr>
              <a:t>://</a:t>
            </a:r>
            <a:r>
              <a:rPr lang="hr-HR" sz="2400" dirty="0" err="1">
                <a:hlinkClick r:id="rId2"/>
              </a:rPr>
              <a:t>www.e-sfera.hr</a:t>
            </a:r>
            <a:r>
              <a:rPr lang="hr-HR" sz="2400" dirty="0">
                <a:hlinkClick r:id="rId2"/>
              </a:rPr>
              <a:t>/dodatni-digitalni-</a:t>
            </a:r>
            <a:r>
              <a:rPr lang="hr-HR" sz="2400" dirty="0" err="1">
                <a:hlinkClick r:id="rId2"/>
              </a:rPr>
              <a:t>sadrzaji</a:t>
            </a:r>
            <a:r>
              <a:rPr lang="hr-HR" sz="2400" dirty="0">
                <a:hlinkClick r:id="rId2"/>
              </a:rPr>
              <a:t>/</a:t>
            </a:r>
            <a:r>
              <a:rPr lang="hr-HR" sz="2400" dirty="0" err="1">
                <a:hlinkClick r:id="rId2"/>
              </a:rPr>
              <a:t>2cbc86e8</a:t>
            </a:r>
            <a:r>
              <a:rPr lang="hr-HR" sz="2400" dirty="0">
                <a:hlinkClick r:id="rId2"/>
              </a:rPr>
              <a:t>-</a:t>
            </a:r>
            <a:r>
              <a:rPr lang="hr-HR" sz="2400" dirty="0" err="1">
                <a:hlinkClick r:id="rId2"/>
              </a:rPr>
              <a:t>762c</a:t>
            </a:r>
            <a:r>
              <a:rPr lang="hr-HR" sz="2400" dirty="0">
                <a:hlinkClick r:id="rId2"/>
              </a:rPr>
              <a:t>-4936-</a:t>
            </a:r>
            <a:r>
              <a:rPr lang="hr-HR" sz="2400" dirty="0" err="1">
                <a:hlinkClick r:id="rId2"/>
              </a:rPr>
              <a:t>aba1</a:t>
            </a:r>
            <a:r>
              <a:rPr lang="hr-HR" sz="2400" dirty="0">
                <a:hlinkClick r:id="rId2"/>
              </a:rPr>
              <a:t>-</a:t>
            </a:r>
            <a:r>
              <a:rPr lang="hr-HR" sz="2400" dirty="0" err="1">
                <a:hlinkClick r:id="rId2"/>
              </a:rPr>
              <a:t>fff3ae7641fb</a:t>
            </a:r>
            <a:r>
              <a:rPr lang="hr-HR" sz="2400" dirty="0" smtClean="0">
                <a:hlinkClick r:id="rId2"/>
              </a:rPr>
              <a:t>/</a:t>
            </a:r>
            <a:r>
              <a:rPr lang="hr-HR" sz="2400" dirty="0" smtClean="0"/>
              <a:t> </a:t>
            </a:r>
            <a:endParaRPr lang="hr-HR" dirty="0"/>
          </a:p>
        </p:txBody>
      </p:sp>
      <p:sp>
        <p:nvSpPr>
          <p:cNvPr id="6" name="TextBox 5"/>
          <p:cNvSpPr txBox="1"/>
          <p:nvPr/>
        </p:nvSpPr>
        <p:spPr>
          <a:xfrm>
            <a:off x="590844" y="2588455"/>
            <a:ext cx="11155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Ponovi upotrebu članova „a” i „</a:t>
            </a:r>
            <a:r>
              <a:rPr lang="hr-HR" sz="2400" i="1" dirty="0" err="1" smtClean="0"/>
              <a:t>an</a:t>
            </a:r>
            <a:r>
              <a:rPr lang="hr-HR" sz="2400" i="1" dirty="0" smtClean="0"/>
              <a:t>” i množinu imenica. Klikni na sljedeću poveznicu i odaberi </a:t>
            </a:r>
            <a:r>
              <a:rPr lang="hr-HR" sz="2400" b="1" i="1" dirty="0" err="1" smtClean="0"/>
              <a:t>SELF</a:t>
            </a:r>
            <a:r>
              <a:rPr lang="hr-HR" sz="2400" b="1" i="1" dirty="0" smtClean="0"/>
              <a:t> </a:t>
            </a:r>
            <a:r>
              <a:rPr lang="hr-HR" sz="2400" b="1" i="1" dirty="0" err="1" smtClean="0"/>
              <a:t>CHECK</a:t>
            </a:r>
            <a:r>
              <a:rPr lang="hr-HR" sz="2400" b="1" i="1" dirty="0" smtClean="0"/>
              <a:t>.</a:t>
            </a:r>
            <a:endParaRPr lang="hr-HR" sz="2400" b="1" i="1" dirty="0"/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:a16="http://schemas.microsoft.com/office/drawing/2014/main" xmlns="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272" y="45198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98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03936" y="4316008"/>
            <a:ext cx="70666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err="1">
                <a:hlinkClick r:id="rId2"/>
              </a:rPr>
              <a:t>https</a:t>
            </a:r>
            <a:r>
              <a:rPr lang="hr-HR" sz="2400" dirty="0">
                <a:hlinkClick r:id="rId2"/>
              </a:rPr>
              <a:t>://</a:t>
            </a:r>
            <a:r>
              <a:rPr lang="hr-HR" sz="2400" dirty="0" err="1">
                <a:hlinkClick r:id="rId2"/>
              </a:rPr>
              <a:t>www.e-sfera.hr</a:t>
            </a:r>
            <a:r>
              <a:rPr lang="hr-HR" sz="2400" dirty="0">
                <a:hlinkClick r:id="rId2"/>
              </a:rPr>
              <a:t>/dodatni-digitalni-</a:t>
            </a:r>
            <a:r>
              <a:rPr lang="hr-HR" sz="2400" dirty="0" err="1">
                <a:hlinkClick r:id="rId2"/>
              </a:rPr>
              <a:t>sadrzaji</a:t>
            </a:r>
            <a:r>
              <a:rPr lang="hr-HR" sz="2400" dirty="0">
                <a:hlinkClick r:id="rId2"/>
              </a:rPr>
              <a:t>/</a:t>
            </a:r>
            <a:r>
              <a:rPr lang="hr-HR" sz="2400" dirty="0" err="1">
                <a:hlinkClick r:id="rId2"/>
              </a:rPr>
              <a:t>63d6faea-8e63-40e5-a374-d8f9eff3a5c7</a:t>
            </a:r>
            <a:r>
              <a:rPr lang="hr-HR" sz="2400" dirty="0" smtClean="0">
                <a:hlinkClick r:id="rId2"/>
              </a:rPr>
              <a:t>/</a:t>
            </a:r>
            <a:r>
              <a:rPr lang="hr-HR" sz="2400" dirty="0" smtClean="0"/>
              <a:t> </a:t>
            </a:r>
            <a:endParaRPr lang="hr-HR" dirty="0"/>
          </a:p>
        </p:txBody>
      </p:sp>
      <p:sp>
        <p:nvSpPr>
          <p:cNvPr id="6" name="TextBox 5"/>
          <p:cNvSpPr txBox="1"/>
          <p:nvPr/>
        </p:nvSpPr>
        <p:spPr>
          <a:xfrm>
            <a:off x="733718" y="2216980"/>
            <a:ext cx="11155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Do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remember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prepositions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words</a:t>
            </a:r>
            <a:r>
              <a:rPr lang="hr-HR" sz="2400" dirty="0" smtClean="0"/>
              <a:t> </a:t>
            </a:r>
            <a:r>
              <a:rPr lang="hr-HR" sz="2400" dirty="0" err="1" smtClean="0"/>
              <a:t>from</a:t>
            </a:r>
            <a:r>
              <a:rPr lang="hr-HR" sz="2400" dirty="0" smtClean="0"/>
              <a:t> </a:t>
            </a:r>
            <a:r>
              <a:rPr lang="hr-HR" sz="2400" dirty="0" err="1" smtClean="0"/>
              <a:t>our</a:t>
            </a:r>
            <a:r>
              <a:rPr lang="hr-HR" sz="2400" dirty="0" smtClean="0"/>
              <a:t> </a:t>
            </a:r>
            <a:r>
              <a:rPr lang="hr-HR" sz="2400" dirty="0" err="1" smtClean="0"/>
              <a:t>previous</a:t>
            </a:r>
            <a:r>
              <a:rPr lang="hr-HR" sz="2400" dirty="0" smtClean="0"/>
              <a:t> </a:t>
            </a:r>
            <a:r>
              <a:rPr lang="hr-HR" sz="2400" dirty="0" err="1" smtClean="0"/>
              <a:t>lessons</a:t>
            </a:r>
            <a:r>
              <a:rPr lang="hr-HR" sz="2400" dirty="0" smtClean="0"/>
              <a:t>? </a:t>
            </a:r>
            <a:r>
              <a:rPr lang="hr-HR" sz="2400" dirty="0" err="1" smtClean="0"/>
              <a:t>Click</a:t>
            </a:r>
            <a:r>
              <a:rPr lang="hr-HR" sz="2400" dirty="0" smtClean="0"/>
              <a:t> on </a:t>
            </a:r>
            <a:r>
              <a:rPr lang="hr-HR" sz="2400" dirty="0" err="1" smtClean="0"/>
              <a:t>the</a:t>
            </a:r>
            <a:r>
              <a:rPr lang="hr-HR" sz="2400" dirty="0" smtClean="0"/>
              <a:t> link, </a:t>
            </a:r>
            <a:r>
              <a:rPr lang="hr-HR" sz="2400" dirty="0" err="1" smtClean="0"/>
              <a:t>choose</a:t>
            </a:r>
            <a:r>
              <a:rPr lang="hr-HR" sz="2400" dirty="0" smtClean="0"/>
              <a:t> </a:t>
            </a:r>
            <a:r>
              <a:rPr lang="hr-HR" sz="2400" b="1" dirty="0" err="1" smtClean="0"/>
              <a:t>SELF</a:t>
            </a:r>
            <a:r>
              <a:rPr lang="hr-HR" sz="2400" b="1" dirty="0" smtClean="0"/>
              <a:t> </a:t>
            </a:r>
            <a:r>
              <a:rPr lang="hr-HR" sz="2400" b="1" dirty="0" err="1" smtClean="0"/>
              <a:t>CHECK</a:t>
            </a:r>
            <a:r>
              <a:rPr lang="hr-HR" sz="2400" b="1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check</a:t>
            </a:r>
            <a:r>
              <a:rPr lang="hr-HR" sz="2400" dirty="0" smtClean="0"/>
              <a:t> </a:t>
            </a:r>
            <a:r>
              <a:rPr lang="hr-HR" sz="2400" dirty="0" err="1" smtClean="0"/>
              <a:t>your</a:t>
            </a:r>
            <a:r>
              <a:rPr lang="hr-HR" sz="2400" dirty="0" smtClean="0"/>
              <a:t> </a:t>
            </a:r>
            <a:r>
              <a:rPr lang="hr-HR" sz="2400" dirty="0" err="1" smtClean="0"/>
              <a:t>knowledge</a:t>
            </a:r>
            <a:r>
              <a:rPr lang="hr-HR" sz="2400" dirty="0" smtClean="0"/>
              <a:t>.</a:t>
            </a:r>
            <a:br>
              <a:rPr lang="hr-HR" sz="2400" dirty="0" smtClean="0"/>
            </a:br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i="1" dirty="0" smtClean="0"/>
              <a:t>Sjećaš li se prijedloga i riječi obrađenih u prethodnim lekcijama?  Klikni na sljedeću poveznicu i odaberi </a:t>
            </a:r>
            <a:r>
              <a:rPr lang="hr-HR" sz="2400" b="1" i="1" dirty="0" err="1" smtClean="0"/>
              <a:t>SELF</a:t>
            </a:r>
            <a:r>
              <a:rPr lang="hr-HR" sz="2400" b="1" i="1" dirty="0" smtClean="0"/>
              <a:t> </a:t>
            </a:r>
            <a:r>
              <a:rPr lang="hr-HR" sz="2400" b="1" i="1" dirty="0" err="1" smtClean="0"/>
              <a:t>CHECK</a:t>
            </a:r>
            <a:r>
              <a:rPr lang="hr-HR" sz="2400" b="1" i="1" dirty="0"/>
              <a:t> </a:t>
            </a:r>
            <a:r>
              <a:rPr lang="hr-HR" sz="2400" i="1" dirty="0" smtClean="0"/>
              <a:t>te provjeri svoje znanje.</a:t>
            </a:r>
            <a:endParaRPr lang="hr-HR" sz="2400" b="1" i="1" dirty="0"/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272" y="15194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8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014913" cy="68544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00725" y="414338"/>
            <a:ext cx="56578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on </a:t>
            </a:r>
            <a:r>
              <a:rPr lang="hr-HR" sz="2600" dirty="0" err="1" smtClean="0"/>
              <a:t>page</a:t>
            </a:r>
            <a:r>
              <a:rPr lang="hr-HR" sz="2600" dirty="0" smtClean="0"/>
              <a:t> 27.</a:t>
            </a:r>
            <a:endParaRPr lang="hr-HR" sz="2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6" y="1306890"/>
            <a:ext cx="8598134" cy="47577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69533" y="1571915"/>
            <a:ext cx="33176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    </a:t>
            </a:r>
            <a:r>
              <a:rPr lang="hr-HR" sz="2600" dirty="0" err="1" smtClean="0"/>
              <a:t>Whose</a:t>
            </a:r>
            <a:r>
              <a:rPr lang="hr-HR" sz="2600" dirty="0" smtClean="0"/>
              <a:t> </a:t>
            </a:r>
            <a:r>
              <a:rPr lang="hr-HR" sz="2600" dirty="0" err="1" smtClean="0"/>
              <a:t>house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it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    Čija je ovo kuća?</a:t>
            </a:r>
          </a:p>
        </p:txBody>
      </p:sp>
      <p:sp>
        <p:nvSpPr>
          <p:cNvPr id="9" name="Rectangle 8"/>
          <p:cNvSpPr/>
          <p:nvPr/>
        </p:nvSpPr>
        <p:spPr>
          <a:xfrm>
            <a:off x="8472488" y="2620268"/>
            <a:ext cx="636746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dirty="0" smtClean="0"/>
              <a:t>   </a:t>
            </a:r>
            <a:r>
              <a:rPr lang="hr-HR" sz="2600" dirty="0" err="1" smtClean="0"/>
              <a:t>What</a:t>
            </a:r>
            <a:r>
              <a:rPr lang="hr-HR" sz="2600" dirty="0" smtClean="0"/>
              <a:t> </a:t>
            </a:r>
            <a:r>
              <a:rPr lang="hr-HR" sz="2600" dirty="0" err="1"/>
              <a:t>does</a:t>
            </a:r>
            <a:r>
              <a:rPr lang="hr-HR" sz="2600" dirty="0"/>
              <a:t> </a:t>
            </a:r>
            <a:r>
              <a:rPr lang="hr-HR" sz="2600" dirty="0" err="1"/>
              <a:t>it</a:t>
            </a:r>
            <a:r>
              <a:rPr lang="hr-HR" sz="2600" dirty="0"/>
              <a:t> </a:t>
            </a:r>
            <a:r>
              <a:rPr lang="hr-HR" sz="2600" dirty="0" err="1"/>
              <a:t>look</a:t>
            </a:r>
            <a:r>
              <a:rPr lang="hr-HR" sz="2600" dirty="0"/>
              <a:t> </a:t>
            </a:r>
            <a:r>
              <a:rPr lang="hr-HR" sz="2600" dirty="0" err="1"/>
              <a:t>like</a:t>
            </a:r>
            <a:r>
              <a:rPr lang="hr-HR" sz="2600" dirty="0"/>
              <a:t>?</a:t>
            </a:r>
          </a:p>
          <a:p>
            <a:r>
              <a:rPr lang="hr-HR" sz="2600" i="1" dirty="0" smtClean="0"/>
              <a:t>   Kako </a:t>
            </a:r>
            <a:r>
              <a:rPr lang="hr-HR" sz="2600" i="1" dirty="0"/>
              <a:t>ona izgleda</a:t>
            </a:r>
            <a:r>
              <a:rPr lang="hr-HR" sz="2600" i="1" dirty="0" smtClean="0"/>
              <a:t>?</a:t>
            </a:r>
            <a:endParaRPr lang="hr-HR" sz="2600" i="1" dirty="0"/>
          </a:p>
        </p:txBody>
      </p:sp>
      <p:sp>
        <p:nvSpPr>
          <p:cNvPr id="10" name="Rectangle 9"/>
          <p:cNvSpPr/>
          <p:nvPr/>
        </p:nvSpPr>
        <p:spPr>
          <a:xfrm>
            <a:off x="8598133" y="3512820"/>
            <a:ext cx="380817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</a:t>
            </a:r>
            <a:r>
              <a:rPr lang="hr-HR" sz="2600" dirty="0" err="1"/>
              <a:t>can</a:t>
            </a:r>
            <a:r>
              <a:rPr lang="hr-HR" sz="2600" dirty="0"/>
              <a:t> </a:t>
            </a:r>
            <a:r>
              <a:rPr lang="hr-HR" sz="2600" dirty="0" err="1"/>
              <a:t>you</a:t>
            </a:r>
            <a:r>
              <a:rPr lang="hr-HR" sz="2600" dirty="0"/>
              <a:t> </a:t>
            </a:r>
            <a:r>
              <a:rPr lang="hr-HR" sz="2600" dirty="0" err="1"/>
              <a:t>see</a:t>
            </a:r>
            <a:r>
              <a:rPr lang="hr-HR" sz="2600" dirty="0"/>
              <a:t> </a:t>
            </a:r>
            <a:r>
              <a:rPr lang="hr-HR" sz="2600" dirty="0" err="1"/>
              <a:t>around</a:t>
            </a:r>
            <a:r>
              <a:rPr lang="hr-HR" sz="2600" dirty="0"/>
              <a:t> </a:t>
            </a:r>
            <a:r>
              <a:rPr lang="hr-HR" sz="2600" dirty="0" err="1"/>
              <a:t>the</a:t>
            </a:r>
            <a:r>
              <a:rPr lang="hr-HR" sz="2600" dirty="0"/>
              <a:t> </a:t>
            </a:r>
            <a:r>
              <a:rPr lang="hr-HR" sz="2600" dirty="0" err="1"/>
              <a:t>house</a:t>
            </a:r>
            <a:r>
              <a:rPr lang="hr-HR" sz="2600" dirty="0"/>
              <a:t>?</a:t>
            </a:r>
          </a:p>
          <a:p>
            <a:r>
              <a:rPr lang="hr-HR" sz="2600" i="1" dirty="0"/>
              <a:t>Što vidiš oko kuće?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19610" y="113541"/>
            <a:ext cx="672941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Look</a:t>
            </a:r>
            <a:r>
              <a:rPr lang="hr-HR" sz="2600" dirty="0" smtClean="0"/>
              <a:t> at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answer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Pogledaj sliku i odgovori na pitanja.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40793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5788" y="342900"/>
            <a:ext cx="85153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Listen</a:t>
            </a:r>
            <a:r>
              <a:rPr lang="hr-HR" sz="2800" dirty="0" smtClean="0"/>
              <a:t> to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recording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fill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gaps</a:t>
            </a:r>
            <a:r>
              <a:rPr lang="hr-HR" sz="2800" dirty="0" smtClean="0"/>
              <a:t> </a:t>
            </a:r>
            <a:r>
              <a:rPr lang="hr-HR" sz="2800" dirty="0" err="1" smtClean="0"/>
              <a:t>with</a:t>
            </a:r>
            <a:r>
              <a:rPr lang="hr-HR" sz="2800" dirty="0" smtClean="0"/>
              <a:t> A </a:t>
            </a:r>
            <a:r>
              <a:rPr lang="hr-HR" sz="2800" dirty="0" err="1" smtClean="0"/>
              <a:t>or</a:t>
            </a:r>
            <a:r>
              <a:rPr lang="hr-HR" sz="2800" dirty="0" smtClean="0"/>
              <a:t> </a:t>
            </a:r>
            <a:r>
              <a:rPr lang="hr-HR" sz="2800" dirty="0" err="1" smtClean="0"/>
              <a:t>AN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Slušaj zvučni zapis i nadopuni praznine s A ili </a:t>
            </a:r>
            <a:r>
              <a:rPr lang="hr-HR" sz="2800" i="1" dirty="0" err="1" smtClean="0"/>
              <a:t>AN</a:t>
            </a:r>
            <a:r>
              <a:rPr lang="hr-HR" sz="2800" i="1" dirty="0" smtClean="0"/>
              <a:t>.</a:t>
            </a:r>
            <a:endParaRPr lang="hr-HR" sz="2800" i="1" dirty="0"/>
          </a:p>
        </p:txBody>
      </p:sp>
      <p:pic>
        <p:nvPicPr>
          <p:cNvPr id="5" name="2.2.+Kira's+summer+hous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796338" y="1801029"/>
            <a:ext cx="609600" cy="60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4" y="1196994"/>
            <a:ext cx="7819387" cy="55609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14700" y="2914651"/>
            <a:ext cx="714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95888" y="3392715"/>
            <a:ext cx="714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6163" y="3843338"/>
            <a:ext cx="683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8032" y="4353520"/>
            <a:ext cx="714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38875" y="5267326"/>
            <a:ext cx="714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err="1" smtClean="0">
                <a:solidFill>
                  <a:srgbClr val="92D050"/>
                </a:solidFill>
              </a:rPr>
              <a:t>an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67700" y="2607885"/>
            <a:ext cx="35909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err="1">
                <a:hlinkClick r:id="rId6"/>
              </a:rPr>
              <a:t>https</a:t>
            </a:r>
            <a:r>
              <a:rPr lang="hr-HR" sz="2400" dirty="0">
                <a:hlinkClick r:id="rId6"/>
              </a:rPr>
              <a:t>://</a:t>
            </a:r>
            <a:r>
              <a:rPr lang="hr-HR" sz="2400" dirty="0" err="1">
                <a:hlinkClick r:id="rId6"/>
              </a:rPr>
              <a:t>www.e-sfera.hr</a:t>
            </a:r>
            <a:r>
              <a:rPr lang="hr-HR" sz="2400" dirty="0">
                <a:hlinkClick r:id="rId6"/>
              </a:rPr>
              <a:t>/dodatni-digitalni-</a:t>
            </a:r>
            <a:r>
              <a:rPr lang="hr-HR" sz="2400" dirty="0" err="1">
                <a:hlinkClick r:id="rId6"/>
              </a:rPr>
              <a:t>sadrzaji</a:t>
            </a:r>
            <a:r>
              <a:rPr lang="hr-HR" sz="2400" dirty="0">
                <a:hlinkClick r:id="rId6"/>
              </a:rPr>
              <a:t>/</a:t>
            </a:r>
            <a:r>
              <a:rPr lang="hr-HR" sz="2400" dirty="0" err="1">
                <a:hlinkClick r:id="rId6"/>
              </a:rPr>
              <a:t>2cbc86e8</a:t>
            </a:r>
            <a:r>
              <a:rPr lang="hr-HR" sz="2400" dirty="0">
                <a:hlinkClick r:id="rId6"/>
              </a:rPr>
              <a:t>-</a:t>
            </a:r>
            <a:r>
              <a:rPr lang="hr-HR" sz="2400" dirty="0" err="1">
                <a:hlinkClick r:id="rId6"/>
              </a:rPr>
              <a:t>762c</a:t>
            </a:r>
            <a:r>
              <a:rPr lang="hr-HR" sz="2400" dirty="0">
                <a:hlinkClick r:id="rId6"/>
              </a:rPr>
              <a:t>-4936-</a:t>
            </a:r>
            <a:r>
              <a:rPr lang="hr-HR" sz="2400" dirty="0" err="1">
                <a:hlinkClick r:id="rId6"/>
              </a:rPr>
              <a:t>aba1</a:t>
            </a:r>
            <a:r>
              <a:rPr lang="hr-HR" sz="2400" dirty="0">
                <a:hlinkClick r:id="rId6"/>
              </a:rPr>
              <a:t>-</a:t>
            </a:r>
            <a:r>
              <a:rPr lang="hr-HR" sz="2400" dirty="0" err="1">
                <a:hlinkClick r:id="rId6"/>
              </a:rPr>
              <a:t>fff3ae7641fb</a:t>
            </a:r>
            <a:r>
              <a:rPr lang="hr-HR" sz="2400" dirty="0" smtClean="0">
                <a:hlinkClick r:id="rId6"/>
              </a:rPr>
              <a:t>/</a:t>
            </a:r>
            <a:r>
              <a:rPr lang="hr-HR" sz="2400" dirty="0" smtClean="0"/>
              <a:t>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77462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6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177" y="2034589"/>
            <a:ext cx="6210300" cy="4352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199" y="376454"/>
            <a:ext cx="107682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Underline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first</a:t>
            </a:r>
            <a:r>
              <a:rPr lang="hr-HR" sz="2400" dirty="0" smtClean="0"/>
              <a:t> </a:t>
            </a:r>
            <a:r>
              <a:rPr lang="hr-HR" sz="2400" dirty="0" err="1" smtClean="0"/>
              <a:t>letters</a:t>
            </a:r>
            <a:r>
              <a:rPr lang="hr-HR" sz="2400" dirty="0" smtClean="0"/>
              <a:t> </a:t>
            </a:r>
            <a:r>
              <a:rPr lang="hr-HR" sz="2400" dirty="0" err="1" smtClean="0"/>
              <a:t>of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words</a:t>
            </a:r>
            <a:r>
              <a:rPr lang="hr-HR" sz="2400" dirty="0" smtClean="0"/>
              <a:t> </a:t>
            </a:r>
            <a:r>
              <a:rPr lang="hr-HR" sz="2400" dirty="0" err="1" smtClean="0"/>
              <a:t>that</a:t>
            </a:r>
            <a:r>
              <a:rPr lang="hr-HR" sz="2400" dirty="0" smtClean="0"/>
              <a:t> </a:t>
            </a:r>
            <a:r>
              <a:rPr lang="hr-HR" sz="2400" dirty="0" err="1" smtClean="0"/>
              <a:t>follow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words</a:t>
            </a:r>
            <a:r>
              <a:rPr lang="hr-HR" sz="2400" dirty="0" smtClean="0"/>
              <a:t> ”a” </a:t>
            </a:r>
            <a:r>
              <a:rPr lang="hr-HR" sz="2400" dirty="0" err="1"/>
              <a:t>or</a:t>
            </a:r>
            <a:r>
              <a:rPr lang="hr-HR" sz="2400" dirty="0"/>
              <a:t> </a:t>
            </a:r>
            <a:r>
              <a:rPr lang="hr-HR" sz="2400" dirty="0" smtClean="0"/>
              <a:t> ”</a:t>
            </a:r>
            <a:r>
              <a:rPr lang="hr-HR" sz="2400" dirty="0" err="1" smtClean="0"/>
              <a:t>an</a:t>
            </a:r>
            <a:r>
              <a:rPr lang="hr-HR" sz="2400" dirty="0" smtClean="0"/>
              <a:t>”</a:t>
            </a:r>
            <a:r>
              <a:rPr lang="hr-HR" sz="2400" i="1" dirty="0" smtClean="0"/>
              <a:t>.</a:t>
            </a:r>
            <a:endParaRPr lang="hr-HR" sz="2400" b="1" i="1" dirty="0" smtClean="0"/>
          </a:p>
          <a:p>
            <a:r>
              <a:rPr lang="hr-HR" sz="2400" i="1" dirty="0" smtClean="0"/>
              <a:t>Podcrtaj prva slova u riječima koja se nalaze nakon riječi „a” ili „</a:t>
            </a:r>
            <a:r>
              <a:rPr lang="hr-HR" sz="2400" i="1" dirty="0" err="1" smtClean="0"/>
              <a:t>an</a:t>
            </a:r>
            <a:r>
              <a:rPr lang="hr-HR" sz="2400" i="1" dirty="0" smtClean="0"/>
              <a:t>”.</a:t>
            </a:r>
            <a:endParaRPr lang="hr-HR" sz="2400" i="1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5342021" y="3753853"/>
            <a:ext cx="116306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6926179" y="4122822"/>
            <a:ext cx="116306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614737" y="4519863"/>
            <a:ext cx="116306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5841331" y="4868781"/>
            <a:ext cx="126332" cy="40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2799348" y="5999748"/>
            <a:ext cx="116306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22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277970" cy="4272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97337" y="204716"/>
            <a:ext cx="44946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Think</a:t>
            </a:r>
            <a:r>
              <a:rPr lang="hr-HR" sz="2800" dirty="0" smtClean="0"/>
              <a:t>! 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6" name="TextBox 5"/>
          <p:cNvSpPr txBox="1"/>
          <p:nvPr/>
        </p:nvSpPr>
        <p:spPr>
          <a:xfrm>
            <a:off x="7465325" y="982639"/>
            <a:ext cx="4599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When</a:t>
            </a:r>
            <a:r>
              <a:rPr lang="hr-HR" sz="2600" dirty="0" smtClean="0"/>
              <a:t> do </a:t>
            </a:r>
            <a:r>
              <a:rPr lang="hr-HR" sz="2600" dirty="0" err="1" smtClean="0"/>
              <a:t>we</a:t>
            </a:r>
            <a:r>
              <a:rPr lang="hr-HR" sz="2600" dirty="0" smtClean="0"/>
              <a:t> use „a”? </a:t>
            </a:r>
            <a:endParaRPr lang="hr-HR" sz="2600" i="1" dirty="0" smtClean="0"/>
          </a:p>
          <a:p>
            <a:r>
              <a:rPr lang="hr-HR" sz="2600" i="1" dirty="0" smtClean="0"/>
              <a:t>Kad koristimo „a”</a:t>
            </a:r>
            <a:r>
              <a:rPr lang="hr-HR" sz="2600" dirty="0" smtClean="0"/>
              <a:t>?</a:t>
            </a:r>
            <a:endParaRPr lang="hr-HR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7465325" y="2059857"/>
            <a:ext cx="45992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When</a:t>
            </a:r>
            <a:r>
              <a:rPr lang="hr-HR" sz="2600" dirty="0" smtClean="0"/>
              <a:t> do </a:t>
            </a:r>
            <a:r>
              <a:rPr lang="hr-HR" sz="2600" dirty="0" err="1" smtClean="0"/>
              <a:t>we</a:t>
            </a:r>
            <a:r>
              <a:rPr lang="hr-HR" sz="2600" dirty="0" smtClean="0"/>
              <a:t> use „</a:t>
            </a:r>
            <a:r>
              <a:rPr lang="hr-HR" sz="2600" dirty="0" err="1" smtClean="0"/>
              <a:t>an</a:t>
            </a:r>
            <a:r>
              <a:rPr lang="hr-HR" sz="2600" dirty="0" smtClean="0"/>
              <a:t>”? </a:t>
            </a:r>
            <a:endParaRPr lang="hr-HR" sz="2600" i="1" dirty="0" smtClean="0"/>
          </a:p>
          <a:p>
            <a:r>
              <a:rPr lang="hr-HR" sz="2600" i="1" dirty="0" smtClean="0"/>
              <a:t>Kad koristimo „</a:t>
            </a:r>
            <a:r>
              <a:rPr lang="hr-HR" sz="2600" i="1" dirty="0" err="1" smtClean="0"/>
              <a:t>an</a:t>
            </a:r>
            <a:r>
              <a:rPr lang="hr-HR" sz="2600" i="1" dirty="0" smtClean="0"/>
              <a:t>”</a:t>
            </a:r>
            <a:r>
              <a:rPr lang="hr-HR" sz="2600" dirty="0" smtClean="0"/>
              <a:t>?</a:t>
            </a:r>
            <a:endParaRPr lang="hr-HR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5788850" y="3099913"/>
            <a:ext cx="620063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We</a:t>
            </a:r>
            <a:r>
              <a:rPr lang="hr-HR" sz="2600" dirty="0" smtClean="0"/>
              <a:t> use ‘’</a:t>
            </a:r>
            <a:r>
              <a:rPr lang="hr-HR" sz="2600" dirty="0" smtClean="0">
                <a:solidFill>
                  <a:srgbClr val="FF0000"/>
                </a:solidFill>
              </a:rPr>
              <a:t>a</a:t>
            </a:r>
            <a:r>
              <a:rPr lang="hr-HR" sz="2600" dirty="0" smtClean="0"/>
              <a:t>’’ </a:t>
            </a:r>
            <a:r>
              <a:rPr lang="hr-HR" sz="2600" dirty="0" err="1" smtClean="0"/>
              <a:t>before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 </a:t>
            </a:r>
            <a:r>
              <a:rPr lang="hr-HR" sz="2600" dirty="0" err="1" smtClean="0"/>
              <a:t>that</a:t>
            </a:r>
            <a:r>
              <a:rPr lang="hr-HR" sz="2600" dirty="0" smtClean="0"/>
              <a:t> start </a:t>
            </a:r>
            <a:r>
              <a:rPr lang="hr-HR" sz="2600" dirty="0" err="1" smtClean="0"/>
              <a:t>with</a:t>
            </a:r>
            <a:r>
              <a:rPr lang="hr-HR" sz="2600" dirty="0" smtClean="0"/>
              <a:t> a </a:t>
            </a:r>
            <a:r>
              <a:rPr lang="hr-HR" sz="2600" dirty="0" err="1" smtClean="0">
                <a:solidFill>
                  <a:srgbClr val="FF0000"/>
                </a:solidFill>
              </a:rPr>
              <a:t>consonant</a:t>
            </a:r>
            <a:r>
              <a:rPr lang="hr-HR" sz="2600" dirty="0" smtClean="0">
                <a:solidFill>
                  <a:srgbClr val="FF0000"/>
                </a:solidFill>
              </a:rPr>
              <a:t> </a:t>
            </a:r>
            <a:r>
              <a:rPr lang="hr-HR" sz="2600" dirty="0" smtClean="0"/>
              <a:t>(</a:t>
            </a:r>
            <a:r>
              <a:rPr lang="hr-HR" sz="2600" dirty="0" err="1" smtClean="0"/>
              <a:t>e.g</a:t>
            </a:r>
            <a:r>
              <a:rPr lang="hr-HR" sz="2600" dirty="0" smtClean="0"/>
              <a:t>. b, c, d, f, g…).</a:t>
            </a:r>
          </a:p>
          <a:p>
            <a:r>
              <a:rPr lang="hr-HR" sz="2600" i="1" dirty="0" smtClean="0"/>
              <a:t>„</a:t>
            </a:r>
            <a:r>
              <a:rPr lang="hr-HR" sz="2600" i="1" dirty="0">
                <a:solidFill>
                  <a:srgbClr val="FF0000"/>
                </a:solidFill>
              </a:rPr>
              <a:t>A</a:t>
            </a:r>
            <a:r>
              <a:rPr lang="hr-HR" sz="2600" i="1" dirty="0" smtClean="0"/>
              <a:t>” koristimo prije riječi koje započinju </a:t>
            </a:r>
            <a:r>
              <a:rPr lang="hr-HR" sz="2600" i="1" dirty="0" smtClean="0">
                <a:solidFill>
                  <a:srgbClr val="FF0000"/>
                </a:solidFill>
              </a:rPr>
              <a:t>suglasnikom</a:t>
            </a:r>
            <a:r>
              <a:rPr lang="hr-HR" sz="2600" i="1" dirty="0" smtClean="0"/>
              <a:t> (npr. b, c, d, f, g…).</a:t>
            </a:r>
          </a:p>
          <a:p>
            <a:endParaRPr lang="hr-HR" sz="2600" i="1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892" y="1587822"/>
            <a:ext cx="8529850" cy="47648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5750" y="920026"/>
            <a:ext cx="10003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Podsjetnik možeš naći u udžbeniku, na str. 27.</a:t>
            </a:r>
            <a:endParaRPr lang="hr-HR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5788850" y="4988078"/>
            <a:ext cx="660566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dirty="0" err="1"/>
              <a:t>We</a:t>
            </a:r>
            <a:r>
              <a:rPr lang="hr-HR" sz="2600" dirty="0"/>
              <a:t> use ”</a:t>
            </a:r>
            <a:r>
              <a:rPr lang="hr-HR" sz="2600" dirty="0" err="1">
                <a:solidFill>
                  <a:srgbClr val="00B0F0"/>
                </a:solidFill>
              </a:rPr>
              <a:t>an</a:t>
            </a:r>
            <a:r>
              <a:rPr lang="hr-HR" sz="2600" dirty="0"/>
              <a:t>” </a:t>
            </a:r>
            <a:r>
              <a:rPr lang="hr-HR" sz="2600" dirty="0" err="1"/>
              <a:t>before</a:t>
            </a:r>
            <a:r>
              <a:rPr lang="hr-HR" sz="2600" dirty="0"/>
              <a:t> </a:t>
            </a:r>
            <a:r>
              <a:rPr lang="hr-HR" sz="2600" dirty="0" err="1"/>
              <a:t>words</a:t>
            </a:r>
            <a:r>
              <a:rPr lang="hr-HR" sz="2600" dirty="0"/>
              <a:t> </a:t>
            </a:r>
            <a:r>
              <a:rPr lang="hr-HR" sz="2600" dirty="0" err="1"/>
              <a:t>that</a:t>
            </a:r>
            <a:r>
              <a:rPr lang="hr-HR" sz="2600" dirty="0"/>
              <a:t> start </a:t>
            </a:r>
            <a:r>
              <a:rPr lang="hr-HR" sz="2600" dirty="0" err="1"/>
              <a:t>with</a:t>
            </a:r>
            <a:r>
              <a:rPr lang="hr-HR" sz="2600" dirty="0"/>
              <a:t> a </a:t>
            </a:r>
            <a:r>
              <a:rPr lang="hr-HR" sz="2600" dirty="0" err="1">
                <a:solidFill>
                  <a:srgbClr val="00B0F0"/>
                </a:solidFill>
              </a:rPr>
              <a:t>vowel</a:t>
            </a:r>
            <a:r>
              <a:rPr lang="hr-HR" sz="2600" dirty="0">
                <a:solidFill>
                  <a:srgbClr val="00B0F0"/>
                </a:solidFill>
              </a:rPr>
              <a:t> </a:t>
            </a:r>
            <a:r>
              <a:rPr lang="hr-HR" sz="2600" dirty="0"/>
              <a:t>(</a:t>
            </a:r>
            <a:r>
              <a:rPr lang="hr-HR" sz="2600" dirty="0" err="1"/>
              <a:t>e.g</a:t>
            </a:r>
            <a:r>
              <a:rPr lang="hr-HR" sz="2600" dirty="0"/>
              <a:t>. a, e, i, o, u). </a:t>
            </a:r>
          </a:p>
          <a:p>
            <a:r>
              <a:rPr lang="hr-HR" sz="2600" i="1" dirty="0"/>
              <a:t>„</a:t>
            </a:r>
            <a:r>
              <a:rPr lang="hr-HR" sz="2600" i="1" dirty="0" err="1">
                <a:solidFill>
                  <a:srgbClr val="00B0F0"/>
                </a:solidFill>
              </a:rPr>
              <a:t>An</a:t>
            </a:r>
            <a:r>
              <a:rPr lang="hr-HR" sz="2600" i="1" dirty="0"/>
              <a:t>” koristimo prije riječi koje započinju </a:t>
            </a:r>
            <a:r>
              <a:rPr lang="hr-HR" sz="2600" i="1" dirty="0">
                <a:solidFill>
                  <a:srgbClr val="00B0F0"/>
                </a:solidFill>
              </a:rPr>
              <a:t>samoglasnikom</a:t>
            </a:r>
            <a:r>
              <a:rPr lang="hr-HR" sz="2600" i="1" dirty="0"/>
              <a:t> (npr. a, e, i, o, u).</a:t>
            </a:r>
          </a:p>
        </p:txBody>
      </p:sp>
    </p:spTree>
    <p:extLst>
      <p:ext uri="{BB962C8B-B14F-4D97-AF65-F5344CB8AC3E}">
        <p14:creationId xmlns:p14="http://schemas.microsoft.com/office/powerpoint/2010/main" val="74575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23379" y="54591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on </a:t>
            </a:r>
            <a:r>
              <a:rPr lang="hr-HR" sz="2800" dirty="0" err="1" smtClean="0"/>
              <a:t>page</a:t>
            </a:r>
            <a:r>
              <a:rPr lang="hr-HR" sz="2800" dirty="0" smtClean="0"/>
              <a:t> 20.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08"/>
            <a:ext cx="4967785" cy="67396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773" y="2405465"/>
            <a:ext cx="11924568" cy="2480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10686" y="1533497"/>
            <a:ext cx="7656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Napiši „a” ili „</a:t>
            </a:r>
            <a:r>
              <a:rPr lang="hr-HR" sz="2800" i="1" dirty="0" err="1" smtClean="0"/>
              <a:t>an</a:t>
            </a:r>
            <a:r>
              <a:rPr lang="hr-HR" sz="2800" i="1" dirty="0" smtClean="0"/>
              <a:t>” ispred riječi.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91570" y="3766782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an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4290002"/>
            <a:ext cx="527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62316" y="3207196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66622" y="4194783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7368" y="3730416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37368" y="4253636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35570" y="3730416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80796" y="3730416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an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47967" y="3229630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an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19404" y="3207684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an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919404" y="4194783"/>
            <a:ext cx="554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an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13811" y="5077801"/>
            <a:ext cx="6495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rgbClr val="FF0000"/>
                </a:solidFill>
              </a:rPr>
              <a:t>*</a:t>
            </a:r>
            <a:r>
              <a:rPr lang="hr-HR" sz="2000" dirty="0" err="1" smtClean="0"/>
              <a:t>We</a:t>
            </a:r>
            <a:r>
              <a:rPr lang="hr-HR" sz="2000" dirty="0" smtClean="0"/>
              <a:t> </a:t>
            </a:r>
            <a:r>
              <a:rPr lang="hr-HR" sz="2000" dirty="0" err="1" smtClean="0"/>
              <a:t>don’t</a:t>
            </a:r>
            <a:r>
              <a:rPr lang="hr-HR" sz="2000" dirty="0" smtClean="0"/>
              <a:t> </a:t>
            </a:r>
            <a:r>
              <a:rPr lang="hr-HR" sz="2000" dirty="0" err="1" smtClean="0"/>
              <a:t>pronounce</a:t>
            </a:r>
            <a:r>
              <a:rPr lang="hr-HR" sz="2000" dirty="0" smtClean="0"/>
              <a:t> ”h” </a:t>
            </a:r>
            <a:r>
              <a:rPr lang="hr-HR" sz="2000" dirty="0" err="1" smtClean="0"/>
              <a:t>in</a:t>
            </a:r>
            <a:r>
              <a:rPr lang="hr-HR" sz="2000" dirty="0" smtClean="0"/>
              <a:t> </a:t>
            </a:r>
            <a:r>
              <a:rPr lang="hr-HR" sz="2000" dirty="0" err="1" smtClean="0"/>
              <a:t>the</a:t>
            </a:r>
            <a:r>
              <a:rPr lang="hr-HR" sz="2000" dirty="0" smtClean="0"/>
              <a:t> word ”</a:t>
            </a:r>
            <a:r>
              <a:rPr lang="hr-HR" sz="2000" dirty="0" err="1" smtClean="0"/>
              <a:t>hour</a:t>
            </a:r>
            <a:r>
              <a:rPr lang="hr-HR" sz="2000" dirty="0" smtClean="0"/>
              <a:t>”, </a:t>
            </a:r>
            <a:r>
              <a:rPr lang="hr-HR" sz="2000" dirty="0" err="1" smtClean="0"/>
              <a:t>the</a:t>
            </a:r>
            <a:r>
              <a:rPr lang="hr-HR" sz="2000" dirty="0" smtClean="0"/>
              <a:t> word </a:t>
            </a:r>
            <a:r>
              <a:rPr lang="hr-HR" sz="2000" dirty="0" err="1" smtClean="0"/>
              <a:t>starts</a:t>
            </a:r>
            <a:r>
              <a:rPr lang="hr-HR" sz="2000" dirty="0" smtClean="0"/>
              <a:t> </a:t>
            </a:r>
            <a:r>
              <a:rPr lang="hr-HR" sz="2000" dirty="0" err="1" smtClean="0"/>
              <a:t>with</a:t>
            </a:r>
            <a:r>
              <a:rPr lang="hr-HR" sz="2000" dirty="0" smtClean="0"/>
              <a:t> a </a:t>
            </a:r>
            <a:r>
              <a:rPr lang="hr-HR" sz="2000" dirty="0" err="1" smtClean="0"/>
              <a:t>vowel</a:t>
            </a:r>
            <a:r>
              <a:rPr lang="hr-HR" sz="2000" dirty="0" smtClean="0"/>
              <a:t> </a:t>
            </a:r>
            <a:r>
              <a:rPr lang="hr-HR" sz="2000" dirty="0" err="1" smtClean="0"/>
              <a:t>sound</a:t>
            </a:r>
            <a:r>
              <a:rPr lang="hr-HR" sz="2000" dirty="0" smtClean="0"/>
              <a:t>.</a:t>
            </a:r>
          </a:p>
          <a:p>
            <a:r>
              <a:rPr lang="hr-HR" sz="2000" i="1" dirty="0" smtClean="0"/>
              <a:t>Ne izgovaramo „h” u riječi „</a:t>
            </a:r>
            <a:r>
              <a:rPr lang="hr-HR" sz="2000" i="1" dirty="0" err="1" smtClean="0"/>
              <a:t>hour</a:t>
            </a:r>
            <a:r>
              <a:rPr lang="hr-HR" sz="2000" i="1" dirty="0" smtClean="0"/>
              <a:t>”, već, pri izgovoru, riječ započinje sa samoglasnikom.</a:t>
            </a:r>
            <a:endParaRPr lang="hr-HR" sz="20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8189023" y="3229630"/>
            <a:ext cx="79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FF0000"/>
                </a:solidFill>
              </a:rPr>
              <a:t>*</a:t>
            </a:r>
            <a:endParaRPr lang="hr-H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13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41" y="1502177"/>
            <a:ext cx="10458558" cy="42435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048" y="586854"/>
            <a:ext cx="103586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Pročitaj rečenice i nadopuni praznine s „a” ili „</a:t>
            </a:r>
            <a:r>
              <a:rPr lang="hr-HR" sz="2600" i="1" dirty="0" err="1" smtClean="0"/>
              <a:t>an</a:t>
            </a:r>
            <a:r>
              <a:rPr lang="hr-HR" sz="2600" i="1" dirty="0" smtClean="0"/>
              <a:t>”.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26155" y="2737499"/>
            <a:ext cx="504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68352" y="2186984"/>
            <a:ext cx="504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27361" y="2737499"/>
            <a:ext cx="666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an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9132" y="2214279"/>
            <a:ext cx="504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58636" y="3362332"/>
            <a:ext cx="504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53385" y="3916190"/>
            <a:ext cx="668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an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87755" y="5104263"/>
            <a:ext cx="504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84743" y="5104263"/>
            <a:ext cx="504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25087" y="4496041"/>
            <a:ext cx="668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>
                <a:solidFill>
                  <a:srgbClr val="92D050"/>
                </a:solidFill>
              </a:rPr>
              <a:t>an</a:t>
            </a:r>
            <a:endParaRPr lang="hr-HR" sz="2800" b="1" dirty="0"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50498" y="5104263"/>
            <a:ext cx="504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92D050"/>
                </a:solidFill>
              </a:rPr>
              <a:t>A</a:t>
            </a:r>
            <a:endParaRPr lang="hr-HR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40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014913" cy="68544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00725" y="414338"/>
            <a:ext cx="56578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on </a:t>
            </a:r>
            <a:r>
              <a:rPr lang="hr-HR" sz="2600" dirty="0" err="1" smtClean="0"/>
              <a:t>page</a:t>
            </a:r>
            <a:r>
              <a:rPr lang="hr-HR" sz="2600" dirty="0" smtClean="0"/>
              <a:t> 27.</a:t>
            </a:r>
            <a:endParaRPr lang="hr-HR" sz="2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54" y="1868818"/>
            <a:ext cx="10846542" cy="4082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24084" y="660559"/>
            <a:ext cx="906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Sort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words</a:t>
            </a:r>
            <a:r>
              <a:rPr lang="hr-HR" sz="2400" dirty="0" smtClean="0"/>
              <a:t> </a:t>
            </a:r>
            <a:r>
              <a:rPr lang="hr-HR" sz="2400" dirty="0" err="1" smtClean="0"/>
              <a:t>into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correct</a:t>
            </a:r>
            <a:r>
              <a:rPr lang="hr-HR" sz="2400" dirty="0" smtClean="0"/>
              <a:t> </a:t>
            </a:r>
            <a:r>
              <a:rPr lang="hr-HR" sz="2400" dirty="0" err="1" smtClean="0"/>
              <a:t>category</a:t>
            </a:r>
            <a:r>
              <a:rPr lang="hr-HR" sz="2400" dirty="0"/>
              <a:t> </a:t>
            </a:r>
            <a:r>
              <a:rPr lang="hr-HR" sz="2400" dirty="0" smtClean="0"/>
              <a:t>(plural </a:t>
            </a:r>
            <a:r>
              <a:rPr lang="hr-HR" sz="2400" dirty="0" err="1" smtClean="0"/>
              <a:t>or</a:t>
            </a:r>
            <a:r>
              <a:rPr lang="hr-HR" sz="2400" dirty="0" smtClean="0"/>
              <a:t> singular).</a:t>
            </a:r>
          </a:p>
          <a:p>
            <a:r>
              <a:rPr lang="hr-HR" sz="2400" dirty="0" smtClean="0"/>
              <a:t>Razvrstaj riječi u točnu kategoriju (</a:t>
            </a:r>
            <a:r>
              <a:rPr lang="hr-HR" sz="2400" i="1" dirty="0" smtClean="0"/>
              <a:t>plural – množina; singular – jednina</a:t>
            </a:r>
            <a:r>
              <a:rPr lang="hr-HR" sz="2400" dirty="0" smtClean="0"/>
              <a:t>).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05928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2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710</Words>
  <Application>Microsoft Office PowerPoint</Application>
  <PresentationFormat>Widescreen</PresentationFormat>
  <Paragraphs>119</Paragraphs>
  <Slides>18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UNIT 2: Home is where              heart 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118</cp:revision>
  <dcterms:created xsi:type="dcterms:W3CDTF">2020-09-19T11:02:00Z</dcterms:created>
  <dcterms:modified xsi:type="dcterms:W3CDTF">2020-10-25T12:42:06Z</dcterms:modified>
</cp:coreProperties>
</file>